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71" r:id="rId7"/>
    <p:sldId id="273" r:id="rId8"/>
    <p:sldId id="274" r:id="rId9"/>
    <p:sldId id="260" r:id="rId10"/>
    <p:sldId id="261" r:id="rId11"/>
    <p:sldId id="275" r:id="rId12"/>
    <p:sldId id="276" r:id="rId13"/>
    <p:sldId id="264" r:id="rId14"/>
    <p:sldId id="265" r:id="rId15"/>
    <p:sldId id="266" r:id="rId16"/>
    <p:sldId id="268" r:id="rId17"/>
    <p:sldId id="269" r:id="rId18"/>
    <p:sldId id="267" r:id="rId19"/>
    <p:sldId id="277" r:id="rId20"/>
    <p:sldId id="270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1" autoAdjust="0"/>
    <p:restoredTop sz="94660"/>
  </p:normalViewPr>
  <p:slideViewPr>
    <p:cSldViewPr snapToGrid="0">
      <p:cViewPr>
        <p:scale>
          <a:sx n="65" d="100"/>
          <a:sy n="65" d="100"/>
        </p:scale>
        <p:origin x="-1272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1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4CFA4-2774-46C9-905D-CB756C8A0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0" i="0" u="none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video" Target="../media/media4.mp4"/><Relationship Id="rId7" Type="http://schemas.openxmlformats.org/officeDocument/2006/relationships/oleObject" Target="../embeddings/oleObject2.bin"/><Relationship Id="rId2" Type="http://schemas.microsoft.com/office/2007/relationships/media" Target="../media/media4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3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2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29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2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39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30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7933" y="1991438"/>
            <a:ext cx="76039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Mistral" panose="03090702030407020403" pitchFamily="66" charset="0"/>
              </a:rPr>
              <a:t>NHÓM IIA </a:t>
            </a:r>
            <a:endParaRPr lang="en-US" sz="6000" dirty="0">
              <a:solidFill>
                <a:srgbClr val="FF0000"/>
              </a:solidFill>
              <a:latin typeface="Mistral" panose="03090702030407020403" pitchFamily="66" charset="0"/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Mistral" panose="03090702030407020403" pitchFamily="66" charset="0"/>
              </a:rPr>
              <a:t>VÀ HỢP CHẤT CỦA </a:t>
            </a:r>
            <a:r>
              <a:rPr lang="en-US" sz="6000" b="1" dirty="0" smtClean="0">
                <a:solidFill>
                  <a:srgbClr val="FF0000"/>
                </a:solidFill>
                <a:latin typeface="Mistral" panose="03090702030407020403" pitchFamily="66" charset="0"/>
              </a:rPr>
              <a:t>CANXI</a:t>
            </a:r>
            <a:endParaRPr lang="en-US" sz="6000" dirty="0"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19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05237" y="7975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Open Sans"/>
              </a:rPr>
              <a:t>III.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Open Sans"/>
              </a:rPr>
              <a:t>hóa</a:t>
            </a:r>
            <a:r>
              <a:rPr lang="en-US" sz="2800" b="1" dirty="0" smtClean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Open Sans"/>
              </a:rPr>
              <a:t>học</a:t>
            </a:r>
            <a:endParaRPr lang="en-US" sz="28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11549" y="922020"/>
            <a:ext cx="66833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baseline="0" dirty="0" err="1">
                <a:solidFill>
                  <a:srgbClr val="C00000"/>
                </a:solidFill>
              </a:rPr>
              <a:t>Cấu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 </a:t>
            </a:r>
            <a:r>
              <a:rPr lang="en-US" altLang="en-US" sz="2800" b="1" baseline="0" dirty="0" err="1">
                <a:solidFill>
                  <a:srgbClr val="C00000"/>
                </a:solidFill>
              </a:rPr>
              <a:t>hình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 electron </a:t>
            </a:r>
            <a:r>
              <a:rPr lang="en-US" altLang="en-US" sz="2800" b="1" baseline="0" dirty="0" err="1">
                <a:solidFill>
                  <a:srgbClr val="C00000"/>
                </a:solidFill>
              </a:rPr>
              <a:t>lớp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 </a:t>
            </a:r>
            <a:r>
              <a:rPr lang="en-US" altLang="en-US" sz="2800" b="1" baseline="0" dirty="0" err="1">
                <a:solidFill>
                  <a:srgbClr val="C00000"/>
                </a:solidFill>
              </a:rPr>
              <a:t>ngoài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 </a:t>
            </a:r>
            <a:r>
              <a:rPr lang="en-US" altLang="en-US" sz="2800" b="1" baseline="0" dirty="0" err="1">
                <a:solidFill>
                  <a:srgbClr val="C00000"/>
                </a:solidFill>
              </a:rPr>
              <a:t>cùng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: </a:t>
            </a:r>
            <a:r>
              <a:rPr lang="en-US" altLang="en-US" sz="2800" b="1" baseline="0" dirty="0" smtClean="0">
                <a:solidFill>
                  <a:srgbClr val="003399"/>
                </a:solidFill>
              </a:rPr>
              <a:t>ns</a:t>
            </a:r>
            <a:r>
              <a:rPr lang="en-US" altLang="en-US" sz="2800" b="1" dirty="0" smtClean="0">
                <a:solidFill>
                  <a:srgbClr val="003399"/>
                </a:solidFill>
              </a:rPr>
              <a:t>2</a:t>
            </a:r>
            <a:endParaRPr lang="en-US" altLang="en-US" sz="2800" b="1" dirty="0">
              <a:solidFill>
                <a:srgbClr val="0033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9040" y="2139272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M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2+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+ 2e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1549" y="3150172"/>
            <a:ext cx="6825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Kim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loại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kiềm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thổ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khử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mạnh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05237" y="3899928"/>
            <a:ext cx="59420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baseline="0" dirty="0" err="1">
                <a:solidFill>
                  <a:srgbClr val="C00000"/>
                </a:solidFill>
              </a:rPr>
              <a:t>Trong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 </a:t>
            </a:r>
            <a:r>
              <a:rPr lang="en-US" altLang="en-US" sz="2800" b="1" baseline="0" dirty="0" err="1">
                <a:solidFill>
                  <a:srgbClr val="C00000"/>
                </a:solidFill>
              </a:rPr>
              <a:t>hợp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 </a:t>
            </a:r>
            <a:r>
              <a:rPr lang="en-US" altLang="en-US" sz="2800" b="1" baseline="0" dirty="0" err="1">
                <a:solidFill>
                  <a:srgbClr val="C00000"/>
                </a:solidFill>
              </a:rPr>
              <a:t>chất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 </a:t>
            </a:r>
            <a:r>
              <a:rPr lang="en-US" altLang="en-US" sz="2800" b="1" baseline="0" dirty="0" err="1">
                <a:solidFill>
                  <a:srgbClr val="C00000"/>
                </a:solidFill>
              </a:rPr>
              <a:t>có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 </a:t>
            </a:r>
            <a:r>
              <a:rPr lang="en-US" altLang="en-US" sz="2800" b="1" baseline="0" dirty="0" err="1">
                <a:solidFill>
                  <a:srgbClr val="C00000"/>
                </a:solidFill>
              </a:rPr>
              <a:t>số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 </a:t>
            </a:r>
            <a:r>
              <a:rPr lang="en-US" altLang="en-US" sz="2800" b="1" baseline="0" dirty="0" err="1">
                <a:solidFill>
                  <a:srgbClr val="C00000"/>
                </a:solidFill>
              </a:rPr>
              <a:t>oxi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 </a:t>
            </a:r>
            <a:r>
              <a:rPr lang="en-US" altLang="en-US" sz="2800" b="1" baseline="0" dirty="0" err="1">
                <a:solidFill>
                  <a:srgbClr val="C00000"/>
                </a:solidFill>
              </a:rPr>
              <a:t>hóa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 : </a:t>
            </a:r>
            <a:r>
              <a:rPr lang="en-US" altLang="en-US" sz="2800" b="1" baseline="0" dirty="0" smtClean="0">
                <a:solidFill>
                  <a:srgbClr val="003399"/>
                </a:solidFill>
              </a:rPr>
              <a:t>+2</a:t>
            </a:r>
            <a:endParaRPr lang="en-US" altLang="en-US" sz="2800" b="1" dirty="0">
              <a:solidFill>
                <a:srgbClr val="003399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4271" y="2018005"/>
            <a:ext cx="1313180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3399"/>
                </a:solidFill>
              </a:rPr>
              <a:t>0           +2</a:t>
            </a:r>
            <a:endParaRPr lang="en-US" altLang="en-US" sz="28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80640" y="142240"/>
            <a:ext cx="429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16880" y="441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2696212" y="665460"/>
          <a:ext cx="3912868" cy="978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Equation" r:id="rId5" imgW="1269720" imgH="317160" progId="Equation.DSMT4">
                  <p:embed/>
                </p:oleObj>
              </mc:Choice>
              <mc:Fallback>
                <p:oleObj name="Equation" r:id="rId5" imgW="1269720" imgH="31716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96212" y="665460"/>
                        <a:ext cx="3912868" cy="978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"/>
          <p:cNvGraphicFramePr>
            <a:graphicFrameLocks noChangeAspect="1"/>
          </p:cNvGraphicFramePr>
          <p:nvPr>
            <p:extLst/>
          </p:nvPr>
        </p:nvGraphicFramePr>
        <p:xfrm>
          <a:off x="9706293" y="1836102"/>
          <a:ext cx="155098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Clip" r:id="rId7" imgW="2476500" imgH="3162300" progId="MS_ClipArt_Gallery.2">
                  <p:embed/>
                </p:oleObj>
              </mc:Choice>
              <mc:Fallback>
                <p:oleObj name="Clip" r:id="rId7" imgW="2476500" imgH="3162300" progId="MS_ClipArt_Gallery.2">
                  <p:embed/>
                  <p:pic>
                    <p:nvPicPr>
                      <p:cNvPr id="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6293" y="1836102"/>
                        <a:ext cx="1550987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bg1"/>
                                </a:gs>
                                <a:gs pos="100000">
                                  <a:schemeClr val="folHlink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2"/>
          <p:cNvGraphicFramePr>
            <a:graphicFrameLocks noChangeAspect="1"/>
          </p:cNvGraphicFramePr>
          <p:nvPr>
            <p:extLst/>
          </p:nvPr>
        </p:nvGraphicFramePr>
        <p:xfrm>
          <a:off x="8874760" y="1320800"/>
          <a:ext cx="2478088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Clip" r:id="rId9" imgW="5432425" imgH="2752725" progId="MS_ClipArt_Gallery.2">
                  <p:embed/>
                </p:oleObj>
              </mc:Choice>
              <mc:Fallback>
                <p:oleObj name="Clip" r:id="rId9" imgW="5432425" imgH="2752725" progId="MS_ClipArt_Gallery.2">
                  <p:embed/>
                  <p:pic>
                    <p:nvPicPr>
                      <p:cNvPr id="2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4760" y="1320800"/>
                        <a:ext cx="2478088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bg1"/>
                                </a:gs>
                                <a:gs pos="100000">
                                  <a:schemeClr val="folHlink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Mg+O2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6787" y="2003074"/>
            <a:ext cx="7046645" cy="40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80640" y="142240"/>
            <a:ext cx="429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16880" y="441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2696212" y="665460"/>
          <a:ext cx="3912868" cy="978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Equation" r:id="rId3" imgW="1269720" imgH="317160" progId="Equation.DSMT4">
                  <p:embed/>
                </p:oleObj>
              </mc:Choice>
              <mc:Fallback>
                <p:oleObj name="Equation" r:id="rId3" imgW="1269720" imgH="31716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96212" y="665460"/>
                        <a:ext cx="3912868" cy="978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2794000" y="1836102"/>
          <a:ext cx="3521581" cy="978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1" name="Equation" r:id="rId5" imgW="1143000" imgH="317160" progId="Equation.DSMT4">
                  <p:embed/>
                </p:oleObj>
              </mc:Choice>
              <mc:Fallback>
                <p:oleObj name="Equation" r:id="rId5" imgW="1143000" imgH="31716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94000" y="1836102"/>
                        <a:ext cx="3521581" cy="978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2696212" y="3006744"/>
          <a:ext cx="4329453" cy="917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2" name="Equation" r:id="rId7" imgW="1498320" imgH="317160" progId="Equation.DSMT4">
                  <p:embed/>
                </p:oleObj>
              </mc:Choice>
              <mc:Fallback>
                <p:oleObj name="Equation" r:id="rId7" imgW="1498320" imgH="31716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96212" y="3006744"/>
                        <a:ext cx="4329453" cy="917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"/>
          <p:cNvGraphicFramePr>
            <a:graphicFrameLocks noChangeAspect="1"/>
          </p:cNvGraphicFramePr>
          <p:nvPr>
            <p:extLst/>
          </p:nvPr>
        </p:nvGraphicFramePr>
        <p:xfrm>
          <a:off x="9706293" y="1836102"/>
          <a:ext cx="155098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3" name="Clip" r:id="rId9" imgW="2476500" imgH="3162300" progId="MS_ClipArt_Gallery.2">
                  <p:embed/>
                </p:oleObj>
              </mc:Choice>
              <mc:Fallback>
                <p:oleObj name="Clip" r:id="rId9" imgW="2476500" imgH="3162300" progId="MS_ClipArt_Gallery.2">
                  <p:embed/>
                  <p:pic>
                    <p:nvPicPr>
                      <p:cNvPr id="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6293" y="1836102"/>
                        <a:ext cx="1550987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bg1"/>
                                </a:gs>
                                <a:gs pos="100000">
                                  <a:schemeClr val="folHlink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2"/>
          <p:cNvGraphicFramePr>
            <a:graphicFrameLocks noChangeAspect="1"/>
          </p:cNvGraphicFramePr>
          <p:nvPr>
            <p:extLst/>
          </p:nvPr>
        </p:nvGraphicFramePr>
        <p:xfrm>
          <a:off x="8874760" y="1320800"/>
          <a:ext cx="2478088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4" name="Clip" r:id="rId11" imgW="5432425" imgH="2752725" progId="MS_ClipArt_Gallery.2">
                  <p:embed/>
                </p:oleObj>
              </mc:Choice>
              <mc:Fallback>
                <p:oleObj name="Clip" r:id="rId11" imgW="5432425" imgH="2752725" progId="MS_ClipArt_Gallery.2">
                  <p:embed/>
                  <p:pic>
                    <p:nvPicPr>
                      <p:cNvPr id="2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4760" y="1320800"/>
                        <a:ext cx="2478088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bg1"/>
                                </a:gs>
                                <a:gs pos="100000">
                                  <a:schemeClr val="folHlink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095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80640" y="142240"/>
            <a:ext cx="5371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axit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5073" y="665460"/>
            <a:ext cx="4367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Axit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sz="2800" b="1" baseline="-25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loãng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433117"/>
              </p:ext>
            </p:extLst>
          </p:nvPr>
        </p:nvGraphicFramePr>
        <p:xfrm>
          <a:off x="2426560" y="1209700"/>
          <a:ext cx="4979114" cy="85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2" name="Equation" r:id="rId3" imgW="1854000" imgH="317160" progId="Equation.DSMT4">
                  <p:embed/>
                </p:oleObj>
              </mc:Choice>
              <mc:Fallback>
                <p:oleObj name="Equation" r:id="rId3" imgW="18540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26560" y="1209700"/>
                        <a:ext cx="4979114" cy="85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314584"/>
              </p:ext>
            </p:extLst>
          </p:nvPr>
        </p:nvGraphicFramePr>
        <p:xfrm>
          <a:off x="2894766" y="1910888"/>
          <a:ext cx="4670699" cy="85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Equation" r:id="rId5" imgW="1600200" imgH="291960" progId="Equation.DSMT4">
                  <p:embed/>
                </p:oleObj>
              </mc:Choice>
              <mc:Fallback>
                <p:oleObj name="Equation" r:id="rId5" imgW="16002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94766" y="1910888"/>
                        <a:ext cx="4670699" cy="85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117169"/>
              </p:ext>
            </p:extLst>
          </p:nvPr>
        </p:nvGraphicFramePr>
        <p:xfrm>
          <a:off x="2528572" y="2763476"/>
          <a:ext cx="5024501" cy="790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" name="Equation" r:id="rId7" imgW="2019240" imgH="317160" progId="Equation.DSMT4">
                  <p:embed/>
                </p:oleObj>
              </mc:Choice>
              <mc:Fallback>
                <p:oleObj name="Equation" r:id="rId7" imgW="20192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28572" y="2763476"/>
                        <a:ext cx="5024501" cy="790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609124"/>
              </p:ext>
            </p:extLst>
          </p:nvPr>
        </p:nvGraphicFramePr>
        <p:xfrm>
          <a:off x="2680229" y="3286696"/>
          <a:ext cx="5133784" cy="964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5" name="Equation" r:id="rId9" imgW="1688760" imgH="317160" progId="Equation.DSMT4">
                  <p:embed/>
                </p:oleObj>
              </mc:Choice>
              <mc:Fallback>
                <p:oleObj name="Equation" r:id="rId9" imgW="1688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80229" y="3286696"/>
                        <a:ext cx="5133784" cy="964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92480" y="4513303"/>
            <a:ext cx="41702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M + 2H</a:t>
            </a:r>
            <a:r>
              <a:rPr lang="en-US" sz="30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 M</a:t>
            </a:r>
            <a:r>
              <a:rPr lang="en-US" sz="30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2+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H</a:t>
            </a:r>
            <a:r>
              <a:rPr lang="en-US" sz="30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518661"/>
              </p:ext>
            </p:extLst>
          </p:nvPr>
        </p:nvGraphicFramePr>
        <p:xfrm>
          <a:off x="8872855" y="2407920"/>
          <a:ext cx="2017713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6" name="Clip" r:id="rId11" imgW="716890" imgH="892454" progId="MS_ClipArt_Gallery.2">
                  <p:embed/>
                </p:oleObj>
              </mc:Choice>
              <mc:Fallback>
                <p:oleObj name="Clip" r:id="rId11" imgW="716890" imgH="892454" progId="MS_ClipArt_Gallery.2">
                  <p:embed/>
                  <p:pic>
                    <p:nvPicPr>
                      <p:cNvPr id="23571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2855" y="2407920"/>
                        <a:ext cx="2017713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621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695073" y="665460"/>
            <a:ext cx="4262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Axit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US" sz="2800" b="1" baseline="-25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sz="2800" b="1" baseline="-25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0640" y="142240"/>
            <a:ext cx="5371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axit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227196"/>
              </p:ext>
            </p:extLst>
          </p:nvPr>
        </p:nvGraphicFramePr>
        <p:xfrm>
          <a:off x="1055832" y="1267779"/>
          <a:ext cx="6896791" cy="963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Equation" r:id="rId3" imgW="2273040" imgH="317160" progId="Equation.DSMT4">
                  <p:embed/>
                </p:oleObj>
              </mc:Choice>
              <mc:Fallback>
                <p:oleObj name="Equation" r:id="rId3" imgW="22730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5832" y="1267779"/>
                        <a:ext cx="6896791" cy="963239"/>
                      </a:xfrm>
                      <a:prstGeom prst="rect">
                        <a:avLst/>
                      </a:prstGeom>
                      <a:ln w="28575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868666"/>
              </p:ext>
            </p:extLst>
          </p:nvPr>
        </p:nvGraphicFramePr>
        <p:xfrm>
          <a:off x="1074738" y="2541588"/>
          <a:ext cx="4430712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Equation" r:id="rId5" imgW="1447560" imgH="317160" progId="Equation.DSMT4">
                  <p:embed/>
                </p:oleObj>
              </mc:Choice>
              <mc:Fallback>
                <p:oleObj name="Equation" r:id="rId5" imgW="1447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4738" y="2541588"/>
                        <a:ext cx="4430712" cy="97155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055832" y="3984858"/>
            <a:ext cx="6176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Mg + 4HNO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đ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Mg(NO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+ 2NO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+ 2H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79356" y="3639331"/>
            <a:ext cx="456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             +5                +2                      +4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9356" y="4792050"/>
            <a:ext cx="5192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Mg + 4H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Mg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2+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+ 2NO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+ 2H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384114"/>
              </p:ext>
            </p:extLst>
          </p:nvPr>
        </p:nvGraphicFramePr>
        <p:xfrm>
          <a:off x="9308739" y="2211107"/>
          <a:ext cx="1832303" cy="2605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Clip" r:id="rId7" imgW="758038" imgH="1076249" progId="MS_ClipArt_Gallery.2">
                  <p:embed/>
                </p:oleObj>
              </mc:Choice>
              <mc:Fallback>
                <p:oleObj name="Clip" r:id="rId7" imgW="758038" imgH="1076249" progId="MS_ClipArt_Gallery.2">
                  <p:embed/>
                  <p:pic>
                    <p:nvPicPr>
                      <p:cNvPr id="23573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8739" y="2211107"/>
                        <a:ext cx="1832303" cy="26051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607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0640" y="142240"/>
            <a:ext cx="3869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348819"/>
              </p:ext>
            </p:extLst>
          </p:nvPr>
        </p:nvGraphicFramePr>
        <p:xfrm>
          <a:off x="1357162" y="733325"/>
          <a:ext cx="9567512" cy="5051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01645">
                  <a:extLst>
                    <a:ext uri="{9D8B030D-6E8A-4147-A177-3AD203B41FA5}">
                      <a16:colId xmlns="" xmlns:a16="http://schemas.microsoft.com/office/drawing/2014/main" val="3996366911"/>
                    </a:ext>
                  </a:extLst>
                </a:gridCol>
                <a:gridCol w="7365867">
                  <a:extLst>
                    <a:ext uri="{9D8B030D-6E8A-4147-A177-3AD203B41FA5}">
                      <a16:colId xmlns="" xmlns:a16="http://schemas.microsoft.com/office/drawing/2014/main" val="3347994342"/>
                    </a:ext>
                  </a:extLst>
                </a:gridCol>
              </a:tblGrid>
              <a:tr h="834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38645895"/>
                  </a:ext>
                </a:extLst>
              </a:tr>
              <a:tr h="834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42340803"/>
                  </a:ext>
                </a:extLst>
              </a:tr>
              <a:tr h="3013754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4246527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2749" y="1010652"/>
            <a:ext cx="750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0240" y="1010651"/>
            <a:ext cx="4349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4567" y="1836820"/>
            <a:ext cx="750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487105"/>
              </p:ext>
            </p:extLst>
          </p:nvPr>
        </p:nvGraphicFramePr>
        <p:xfrm>
          <a:off x="4477124" y="1749642"/>
          <a:ext cx="4598393" cy="710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3" imgW="1726920" imgH="266400" progId="Equation.DSMT4">
                  <p:embed/>
                </p:oleObj>
              </mc:Choice>
              <mc:Fallback>
                <p:oleObj name="Equation" r:id="rId3" imgW="17269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7124" y="1749642"/>
                        <a:ext cx="4598393" cy="710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85212" y="3142888"/>
            <a:ext cx="7507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</a:p>
          <a:p>
            <a:endParaRPr lang="en-US" sz="2400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endParaRPr lang="en-US" sz="2400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24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2257" y="3850774"/>
            <a:ext cx="4331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 + 2H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M(OH)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2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436226"/>
              </p:ext>
            </p:extLst>
          </p:nvPr>
        </p:nvGraphicFramePr>
        <p:xfrm>
          <a:off x="1424539" y="719666"/>
          <a:ext cx="9403882" cy="4513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3810">
                  <a:extLst>
                    <a:ext uri="{9D8B030D-6E8A-4147-A177-3AD203B41FA5}">
                      <a16:colId xmlns="" xmlns:a16="http://schemas.microsoft.com/office/drawing/2014/main" val="1271739973"/>
                    </a:ext>
                  </a:extLst>
                </a:gridCol>
                <a:gridCol w="7190072">
                  <a:extLst>
                    <a:ext uri="{9D8B030D-6E8A-4147-A177-3AD203B41FA5}">
                      <a16:colId xmlns="" xmlns:a16="http://schemas.microsoft.com/office/drawing/2014/main" val="1986291848"/>
                    </a:ext>
                  </a:extLst>
                </a:gridCol>
              </a:tblGrid>
              <a:tr h="1215012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51339124"/>
                  </a:ext>
                </a:extLst>
              </a:tr>
              <a:tr h="3298437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2036289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80640" y="142240"/>
            <a:ext cx="4955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3006" y="1166713"/>
            <a:ext cx="635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5314" y="2440244"/>
            <a:ext cx="7507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</a:p>
          <a:p>
            <a:endParaRPr lang="en-US" sz="2400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endParaRPr lang="en-US" sz="2400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24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6004" y="1105158"/>
            <a:ext cx="4777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 + CuSO</a:t>
            </a:r>
            <a:r>
              <a:rPr lang="en-US" sz="2800" baseline="-25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MgSO</a:t>
            </a:r>
            <a:r>
              <a:rPr lang="en-US" sz="2800" baseline="-25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4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Cu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4248" y="2105131"/>
            <a:ext cx="409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FeCl</a:t>
            </a:r>
            <a:r>
              <a:rPr lang="en-US" sz="24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524568" y="3154363"/>
            <a:ext cx="61610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/>
              <a:t>   Ba </a:t>
            </a:r>
            <a:r>
              <a:rPr lang="en-US" altLang="en-US" sz="2400" dirty="0"/>
              <a:t>+ </a:t>
            </a:r>
            <a:r>
              <a:rPr lang="en-US" altLang="en-US" sz="2400" dirty="0" smtClean="0"/>
              <a:t>2H</a:t>
            </a:r>
            <a:r>
              <a:rPr lang="en-US" altLang="en-US" sz="2400" baseline="-25000" dirty="0" smtClean="0"/>
              <a:t>2</a:t>
            </a:r>
            <a:r>
              <a:rPr lang="en-US" altLang="en-US" sz="2400" dirty="0" smtClean="0"/>
              <a:t>O       </a:t>
            </a:r>
            <a:r>
              <a:rPr lang="en-US" altLang="en-US" sz="2400" dirty="0" smtClean="0">
                <a:sym typeface="Symbol" panose="05050102010706020507" pitchFamily="18" charset="2"/>
              </a:rPr>
              <a:t>   Ba(OH)</a:t>
            </a:r>
            <a:r>
              <a:rPr lang="en-US" altLang="en-US" sz="2400" baseline="-25000" dirty="0" smtClean="0">
                <a:sym typeface="Symbol" panose="05050102010706020507" pitchFamily="18" charset="2"/>
              </a:rPr>
              <a:t>2 </a:t>
            </a:r>
            <a:r>
              <a:rPr lang="en-US" altLang="en-US" sz="2400" dirty="0">
                <a:sym typeface="Symbol" panose="05050102010706020507" pitchFamily="18" charset="2"/>
              </a:rPr>
              <a:t>+ H</a:t>
            </a:r>
            <a:r>
              <a:rPr lang="en-US" altLang="en-US" sz="2400" baseline="-25000" dirty="0">
                <a:sym typeface="Symbol" panose="05050102010706020507" pitchFamily="18" charset="2"/>
              </a:rPr>
              <a:t>2</a:t>
            </a:r>
            <a:endParaRPr lang="en-US" altLang="en-US" sz="2400" dirty="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ym typeface="Symbol" panose="05050102010706020507" pitchFamily="18" charset="2"/>
              </a:rPr>
              <a:t>Ba(OH)</a:t>
            </a:r>
            <a:r>
              <a:rPr lang="en-US" altLang="en-US" sz="2400" baseline="-25000" dirty="0">
                <a:sym typeface="Symbol" panose="05050102010706020507" pitchFamily="18" charset="2"/>
              </a:rPr>
              <a:t>2</a:t>
            </a:r>
            <a:r>
              <a:rPr lang="en-US" altLang="en-US" sz="2400" dirty="0">
                <a:sym typeface="Symbol" panose="05050102010706020507" pitchFamily="18" charset="2"/>
              </a:rPr>
              <a:t> + FeCl</a:t>
            </a:r>
            <a:r>
              <a:rPr lang="en-US" altLang="en-US" sz="2400" baseline="-25000" dirty="0">
                <a:sym typeface="Symbol" panose="05050102010706020507" pitchFamily="18" charset="2"/>
              </a:rPr>
              <a:t>2</a:t>
            </a:r>
            <a:r>
              <a:rPr lang="en-US" altLang="en-US" sz="2400" dirty="0">
                <a:sym typeface="Symbol" panose="05050102010706020507" pitchFamily="18" charset="2"/>
              </a:rPr>
              <a:t>  BaCl</a:t>
            </a:r>
            <a:r>
              <a:rPr lang="en-US" altLang="en-US" sz="2400" baseline="-25000" dirty="0">
                <a:sym typeface="Symbol" panose="05050102010706020507" pitchFamily="18" charset="2"/>
              </a:rPr>
              <a:t>2</a:t>
            </a:r>
            <a:r>
              <a:rPr lang="en-US" altLang="en-US" sz="2400" dirty="0">
                <a:sym typeface="Symbol" panose="05050102010706020507" pitchFamily="18" charset="2"/>
              </a:rPr>
              <a:t> + Fe(OH)</a:t>
            </a:r>
            <a:r>
              <a:rPr lang="en-US" altLang="en-US" sz="2400" baseline="-25000" dirty="0">
                <a:sym typeface="Symbol" panose="05050102010706020507" pitchFamily="18" charset="2"/>
              </a:rPr>
              <a:t>2</a:t>
            </a:r>
            <a:r>
              <a:rPr lang="en-US" altLang="en-US" sz="2400" dirty="0">
                <a:sym typeface="Symbol" panose="05050102010706020507" pitchFamily="18" charset="2"/>
              </a:rPr>
              <a:t>  </a:t>
            </a:r>
            <a:endParaRPr lang="en-US" altLang="en-US" sz="2400" dirty="0"/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4437255" y="4114800"/>
            <a:ext cx="548640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085303" y="4243388"/>
            <a:ext cx="61357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rgbClr val="9900FF"/>
                </a:solidFill>
              </a:rPr>
              <a:t>Ba + </a:t>
            </a:r>
            <a:r>
              <a:rPr lang="en-US" altLang="en-US" dirty="0" smtClean="0">
                <a:solidFill>
                  <a:srgbClr val="9900FF"/>
                </a:solidFill>
              </a:rPr>
              <a:t>2H</a:t>
            </a:r>
            <a:r>
              <a:rPr lang="en-US" altLang="en-US" baseline="-25000" dirty="0" smtClean="0">
                <a:solidFill>
                  <a:srgbClr val="9900FF"/>
                </a:solidFill>
              </a:rPr>
              <a:t>2</a:t>
            </a:r>
            <a:r>
              <a:rPr lang="en-US" altLang="en-US" dirty="0" smtClean="0">
                <a:solidFill>
                  <a:srgbClr val="9900FF"/>
                </a:solidFill>
              </a:rPr>
              <a:t>O </a:t>
            </a:r>
            <a:r>
              <a:rPr lang="en-US" altLang="en-US" dirty="0">
                <a:solidFill>
                  <a:srgbClr val="9900FF"/>
                </a:solidFill>
              </a:rPr>
              <a:t>+ FeCl</a:t>
            </a:r>
            <a:r>
              <a:rPr lang="en-US" altLang="en-US" baseline="-25000" dirty="0">
                <a:solidFill>
                  <a:srgbClr val="9900FF"/>
                </a:solidFill>
              </a:rPr>
              <a:t>2</a:t>
            </a:r>
            <a:r>
              <a:rPr lang="en-US" altLang="en-US" dirty="0">
                <a:solidFill>
                  <a:srgbClr val="9900FF"/>
                </a:solidFill>
              </a:rPr>
              <a:t> 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smtClean="0">
                <a:solidFill>
                  <a:srgbClr val="9900FF"/>
                </a:solidFill>
                <a:sym typeface="Symbol" panose="05050102010706020507" pitchFamily="18" charset="2"/>
              </a:rPr>
              <a:t>  BaCl</a:t>
            </a:r>
            <a:r>
              <a:rPr lang="en-US" altLang="en-US" baseline="-25000" dirty="0" smtClean="0">
                <a:solidFill>
                  <a:srgbClr val="9900FF"/>
                </a:solidFill>
                <a:sym typeface="Symbol" panose="05050102010706020507" pitchFamily="18" charset="2"/>
              </a:rPr>
              <a:t>2</a:t>
            </a:r>
            <a:r>
              <a:rPr lang="en-US" altLang="en-US" dirty="0" smtClean="0">
                <a:solidFill>
                  <a:srgbClr val="9900FF"/>
                </a:solidFill>
                <a:sym typeface="Symbol" panose="05050102010706020507" pitchFamily="18" charset="2"/>
              </a:rPr>
              <a:t> + H</a:t>
            </a:r>
            <a:r>
              <a:rPr lang="en-US" altLang="en-US" baseline="-25000" dirty="0" smtClean="0">
                <a:solidFill>
                  <a:srgbClr val="9900FF"/>
                </a:solidFill>
                <a:sym typeface="Symbol" panose="05050102010706020507" pitchFamily="18" charset="2"/>
              </a:rPr>
              <a:t>2</a:t>
            </a:r>
            <a:r>
              <a:rPr lang="en-US" altLang="en-US" dirty="0" smtClean="0">
                <a:solidFill>
                  <a:srgbClr val="9900FF"/>
                </a:solidFill>
                <a:sym typeface="Symbol" panose="05050102010706020507" pitchFamily="18" charset="2"/>
              </a:rPr>
              <a:t> </a:t>
            </a:r>
            <a:r>
              <a:rPr lang="en-US" altLang="en-US" dirty="0">
                <a:solidFill>
                  <a:srgbClr val="9900FF"/>
                </a:solidFill>
                <a:sym typeface="Symbol" panose="05050102010706020507" pitchFamily="18" charset="2"/>
              </a:rPr>
              <a:t>+ Fe(OH)</a:t>
            </a:r>
            <a:r>
              <a:rPr lang="en-US" altLang="en-US" baseline="-25000" dirty="0">
                <a:solidFill>
                  <a:srgbClr val="9900FF"/>
                </a:solidFill>
                <a:sym typeface="Symbol" panose="05050102010706020507" pitchFamily="18" charset="2"/>
              </a:rPr>
              <a:t>2</a:t>
            </a:r>
            <a:endParaRPr lang="en-US" altLang="en-US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3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815855"/>
              </p:ext>
            </p:extLst>
          </p:nvPr>
        </p:nvGraphicFramePr>
        <p:xfrm>
          <a:off x="135021" y="1694048"/>
          <a:ext cx="4343400" cy="371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Clip" r:id="rId3" imgW="1355141" imgH="1160374" progId="MS_ClipArt_Gallery.2">
                  <p:embed/>
                </p:oleObj>
              </mc:Choice>
              <mc:Fallback>
                <p:oleObj name="Clip" r:id="rId3" imgW="1355141" imgH="1160374" progId="MS_ClipArt_Gallery.2">
                  <p:embed/>
                  <p:pic>
                    <p:nvPicPr>
                      <p:cNvPr id="348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21" y="1694048"/>
                        <a:ext cx="4343400" cy="3717925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819988"/>
              </p:ext>
            </p:extLst>
          </p:nvPr>
        </p:nvGraphicFramePr>
        <p:xfrm>
          <a:off x="4680552" y="1989322"/>
          <a:ext cx="4648200" cy="213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" name="Clip" r:id="rId5" imgW="5005388" imgH="1684338" progId="MS_ClipArt_Gallery.2">
                  <p:embed/>
                </p:oleObj>
              </mc:Choice>
              <mc:Fallback>
                <p:oleObj name="Clip" r:id="rId5" imgW="5005388" imgH="1684338" progId="MS_ClipArt_Gallery.2">
                  <p:embed/>
                  <p:pic>
                    <p:nvPicPr>
                      <p:cNvPr id="3482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552" y="1989322"/>
                        <a:ext cx="4648200" cy="2135638"/>
                      </a:xfrm>
                      <a:prstGeom prst="rect">
                        <a:avLst/>
                      </a:prstGeom>
                      <a:solidFill>
                        <a:srgbClr val="FF3300"/>
                      </a:solidFill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2095901" y="738198"/>
            <a:ext cx="9144000" cy="800719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VNI-Helve" pitchFamily="2" charset="0"/>
              </a:rPr>
              <a:t>  </a:t>
            </a:r>
            <a:r>
              <a:rPr lang="en-US" altLang="en-US" sz="2800" dirty="0" smtClean="0">
                <a:latin typeface="VNI-Helve" pitchFamily="2" charset="0"/>
              </a:rPr>
              <a:t>- </a:t>
            </a:r>
            <a:r>
              <a:rPr lang="en-US" altLang="en-US" sz="2800" dirty="0">
                <a:latin typeface="VNI-Helve" pitchFamily="2" charset="0"/>
              </a:rPr>
              <a:t>Be </a:t>
            </a:r>
            <a:r>
              <a:rPr lang="en-US" altLang="en-US" sz="2800" dirty="0" err="1">
                <a:latin typeface="VNI-Helve" pitchFamily="2" charset="0"/>
              </a:rPr>
              <a:t>taïo</a:t>
            </a:r>
            <a:r>
              <a:rPr lang="en-US" altLang="en-US" sz="2800" dirty="0">
                <a:latin typeface="VNI-Helve" pitchFamily="2" charset="0"/>
              </a:rPr>
              <a:t> </a:t>
            </a:r>
            <a:r>
              <a:rPr lang="en-US" altLang="en-US" sz="2800" dirty="0" err="1">
                <a:latin typeface="VNI-Helve" pitchFamily="2" charset="0"/>
              </a:rPr>
              <a:t>hôïp</a:t>
            </a:r>
            <a:r>
              <a:rPr lang="en-US" altLang="en-US" sz="2800" dirty="0">
                <a:latin typeface="VNI-Helve" pitchFamily="2" charset="0"/>
              </a:rPr>
              <a:t> </a:t>
            </a:r>
            <a:r>
              <a:rPr lang="en-US" altLang="en-US" sz="2800" dirty="0" err="1">
                <a:latin typeface="VNI-Helve" pitchFamily="2" charset="0"/>
              </a:rPr>
              <a:t>kim</a:t>
            </a:r>
            <a:r>
              <a:rPr lang="en-US" altLang="en-US" sz="2800" dirty="0">
                <a:latin typeface="VNI-Helve" pitchFamily="2" charset="0"/>
              </a:rPr>
              <a:t> </a:t>
            </a:r>
            <a:r>
              <a:rPr lang="en-US" altLang="en-US" sz="2800" dirty="0" err="1">
                <a:latin typeface="VNI-Helve" pitchFamily="2" charset="0"/>
              </a:rPr>
              <a:t>cöùng</a:t>
            </a:r>
            <a:r>
              <a:rPr lang="en-US" altLang="en-US" sz="2800" dirty="0">
                <a:latin typeface="VNI-Helve" pitchFamily="2" charset="0"/>
              </a:rPr>
              <a:t>, </a:t>
            </a:r>
            <a:r>
              <a:rPr lang="en-US" altLang="en-US" sz="2800" dirty="0" err="1">
                <a:latin typeface="VNI-Helve" pitchFamily="2" charset="0"/>
              </a:rPr>
              <a:t>khoâng</a:t>
            </a:r>
            <a:r>
              <a:rPr lang="en-US" altLang="en-US" sz="2800" dirty="0">
                <a:latin typeface="VNI-Helve" pitchFamily="2" charset="0"/>
              </a:rPr>
              <a:t> </a:t>
            </a:r>
            <a:r>
              <a:rPr lang="en-US" altLang="en-US" sz="2800" dirty="0" err="1">
                <a:latin typeface="VNI-Helve" pitchFamily="2" charset="0"/>
              </a:rPr>
              <a:t>bò</a:t>
            </a:r>
            <a:r>
              <a:rPr lang="en-US" altLang="en-US" sz="2800" dirty="0">
                <a:latin typeface="VNI-Helve" pitchFamily="2" charset="0"/>
              </a:rPr>
              <a:t> </a:t>
            </a:r>
            <a:r>
              <a:rPr lang="en-US" altLang="en-US" sz="2800" dirty="0" err="1">
                <a:latin typeface="VNI-Helve" pitchFamily="2" charset="0"/>
              </a:rPr>
              <a:t>aên</a:t>
            </a:r>
            <a:r>
              <a:rPr lang="en-US" altLang="en-US" sz="2800" dirty="0">
                <a:latin typeface="VNI-Helve" pitchFamily="2" charset="0"/>
              </a:rPr>
              <a:t> </a:t>
            </a:r>
            <a:r>
              <a:rPr lang="en-US" altLang="en-US" sz="2800" dirty="0" err="1">
                <a:latin typeface="VNI-Helve" pitchFamily="2" charset="0"/>
              </a:rPr>
              <a:t>moøn</a:t>
            </a:r>
            <a:r>
              <a:rPr lang="en-US" altLang="en-US" sz="2800" dirty="0" smtClean="0">
                <a:latin typeface="VNI-Helve" pitchFamily="2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VNI-Helve" pitchFamily="2" charset="0"/>
              </a:rPr>
              <a:t>  - Mg </a:t>
            </a:r>
            <a:r>
              <a:rPr lang="en-US" altLang="en-US" sz="2800" dirty="0" err="1">
                <a:latin typeface="VNI-Helve" pitchFamily="2" charset="0"/>
              </a:rPr>
              <a:t>taïo</a:t>
            </a:r>
            <a:r>
              <a:rPr lang="en-US" altLang="en-US" sz="2800" dirty="0">
                <a:latin typeface="VNI-Helve" pitchFamily="2" charset="0"/>
              </a:rPr>
              <a:t> </a:t>
            </a:r>
            <a:r>
              <a:rPr lang="en-US" altLang="en-US" sz="2800" dirty="0" err="1">
                <a:latin typeface="VNI-Helve" pitchFamily="2" charset="0"/>
              </a:rPr>
              <a:t>hôïp</a:t>
            </a:r>
            <a:r>
              <a:rPr lang="en-US" altLang="en-US" sz="2800" dirty="0">
                <a:latin typeface="VNI-Helve" pitchFamily="2" charset="0"/>
              </a:rPr>
              <a:t> </a:t>
            </a:r>
            <a:r>
              <a:rPr lang="en-US" altLang="en-US" sz="2800" dirty="0" err="1">
                <a:latin typeface="VNI-Helve" pitchFamily="2" charset="0"/>
              </a:rPr>
              <a:t>kim</a:t>
            </a:r>
            <a:r>
              <a:rPr lang="en-US" altLang="en-US" sz="2800" dirty="0">
                <a:latin typeface="VNI-Helve" pitchFamily="2" charset="0"/>
              </a:rPr>
              <a:t> </a:t>
            </a:r>
            <a:r>
              <a:rPr lang="en-US" altLang="en-US" sz="2800" dirty="0" err="1">
                <a:latin typeface="VNI-Helve" pitchFamily="2" charset="0"/>
              </a:rPr>
              <a:t>nheï</a:t>
            </a:r>
            <a:r>
              <a:rPr lang="en-US" altLang="en-US" sz="2800" dirty="0">
                <a:latin typeface="VNI-Helve" pitchFamily="2" charset="0"/>
              </a:rPr>
              <a:t>, </a:t>
            </a:r>
            <a:r>
              <a:rPr lang="en-US" altLang="en-US" sz="2800" dirty="0" err="1" smtClean="0">
                <a:latin typeface="VNI-Helve" pitchFamily="2" charset="0"/>
              </a:rPr>
              <a:t>beàn</a:t>
            </a:r>
            <a:endParaRPr lang="en-US" altLang="en-US" sz="2800" dirty="0">
              <a:latin typeface="VNI-Helve" pitchFamily="2" charset="0"/>
            </a:endParaRPr>
          </a:p>
        </p:txBody>
      </p:sp>
      <p:graphicFrame>
        <p:nvGraphicFramePr>
          <p:cNvPr id="348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295753"/>
              </p:ext>
            </p:extLst>
          </p:nvPr>
        </p:nvGraphicFramePr>
        <p:xfrm>
          <a:off x="10001450" y="150113"/>
          <a:ext cx="1947863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4" name="Clip" r:id="rId7" imgW="1782763" imgH="4114800" progId="MS_ClipArt_Gallery.2">
                  <p:embed/>
                </p:oleObj>
              </mc:Choice>
              <mc:Fallback>
                <p:oleObj name="Clip" r:id="rId7" imgW="1782763" imgH="4114800" progId="MS_ClipArt_Gallery.2">
                  <p:embed/>
                  <p:pic>
                    <p:nvPicPr>
                      <p:cNvPr id="348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450" y="150113"/>
                        <a:ext cx="1947863" cy="44958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989547"/>
              </p:ext>
            </p:extLst>
          </p:nvPr>
        </p:nvGraphicFramePr>
        <p:xfrm>
          <a:off x="4675780" y="4534153"/>
          <a:ext cx="5128311" cy="223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" name="Clip" r:id="rId9" imgW="7459663" imgH="2743200" progId="MS_ClipArt_Gallery.2">
                  <p:embed/>
                </p:oleObj>
              </mc:Choice>
              <mc:Fallback>
                <p:oleObj name="Clip" r:id="rId9" imgW="7459663" imgH="2743200" progId="MS_ClipArt_Gallery.2">
                  <p:embed/>
                  <p:pic>
                    <p:nvPicPr>
                      <p:cNvPr id="3482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780" y="4534153"/>
                        <a:ext cx="5128311" cy="2239963"/>
                      </a:xfrm>
                      <a:prstGeom prst="rect">
                        <a:avLst/>
                      </a:prstGeom>
                      <a:solidFill>
                        <a:srgbClr val="66CCFF"/>
                      </a:solidFill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01174" y="150113"/>
            <a:ext cx="2503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1174" y="150113"/>
            <a:ext cx="2088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1174" y="750771"/>
            <a:ext cx="5546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clorua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960260"/>
              </p:ext>
            </p:extLst>
          </p:nvPr>
        </p:nvGraphicFramePr>
        <p:xfrm>
          <a:off x="2609767" y="1422401"/>
          <a:ext cx="4146633" cy="722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Equation" r:id="rId3" imgW="1384200" imgH="241200" progId="Equation.DSMT4">
                  <p:embed/>
                </p:oleObj>
              </mc:Choice>
              <mc:Fallback>
                <p:oleObj name="Equation" r:id="rId3" imgW="13842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09767" y="1422401"/>
                        <a:ext cx="4146633" cy="722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128040"/>
              </p:ext>
            </p:extLst>
          </p:nvPr>
        </p:nvGraphicFramePr>
        <p:xfrm>
          <a:off x="2499360" y="2145209"/>
          <a:ext cx="4630440" cy="733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Equation" r:id="rId5" imgW="1523880" imgH="241200" progId="Equation.DSMT4">
                  <p:embed/>
                </p:oleObj>
              </mc:Choice>
              <mc:Fallback>
                <p:oleObj name="Equation" r:id="rId5" imgW="15238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99360" y="2145209"/>
                        <a:ext cx="4630440" cy="733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756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1573" y="220717"/>
            <a:ext cx="1822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8387" y="1061545"/>
            <a:ext cx="9417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MgCl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Mg 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MgO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 MgCl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BaCl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Ba  NO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09950"/>
              </p:ext>
            </p:extLst>
          </p:nvPr>
        </p:nvGraphicFramePr>
        <p:xfrm>
          <a:off x="1347788" y="1841500"/>
          <a:ext cx="4212184" cy="682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Equation" r:id="rId3" imgW="1485720" imgH="241200" progId="Equation.DSMT4">
                  <p:embed/>
                </p:oleObj>
              </mc:Choice>
              <mc:Fallback>
                <p:oleObj name="Equation" r:id="rId3" imgW="1485720" imgH="241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7788" y="1841500"/>
                        <a:ext cx="4212184" cy="682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012080"/>
              </p:ext>
            </p:extLst>
          </p:nvPr>
        </p:nvGraphicFramePr>
        <p:xfrm>
          <a:off x="1349971" y="2375337"/>
          <a:ext cx="4210001" cy="865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Equation" r:id="rId5" imgW="1485720" imgH="317160" progId="Equation.DSMT4">
                  <p:embed/>
                </p:oleObj>
              </mc:Choice>
              <mc:Fallback>
                <p:oleObj name="Equation" r:id="rId5" imgW="1485720" imgH="31716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49971" y="2375337"/>
                        <a:ext cx="4210001" cy="865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47788" y="3321560"/>
            <a:ext cx="4778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MgO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+2HCl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MgCl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7788" y="4194430"/>
            <a:ext cx="6303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MgCl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Ba(OH)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 BaCl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Mg(OH)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479786"/>
              </p:ext>
            </p:extLst>
          </p:nvPr>
        </p:nvGraphicFramePr>
        <p:xfrm>
          <a:off x="1419772" y="4910500"/>
          <a:ext cx="414020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6" name="Equation" r:id="rId7" imgW="1460160" imgH="241200" progId="Equation.DSMT4">
                  <p:embed/>
                </p:oleObj>
              </mc:Choice>
              <mc:Fallback>
                <p:oleObj name="Equation" r:id="rId7" imgW="1460160" imgH="241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9772" y="4910500"/>
                        <a:ext cx="4140200" cy="68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347787" y="5645331"/>
            <a:ext cx="7183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5Ba + 12 HNO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 5Ba(NO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N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+ 6 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7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9" name="Rectangle 8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69628" y="2280196"/>
            <a:ext cx="76039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Mistral" panose="03090702030407020403" pitchFamily="66" charset="0"/>
              </a:rPr>
              <a:t>NHÓM IIA </a:t>
            </a:r>
          </a:p>
        </p:txBody>
      </p:sp>
    </p:spTree>
    <p:extLst>
      <p:ext uri="{BB962C8B-B14F-4D97-AF65-F5344CB8AC3E}">
        <p14:creationId xmlns:p14="http://schemas.microsoft.com/office/powerpoint/2010/main" val="19619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graphicFrame>
        <p:nvGraphicFramePr>
          <p:cNvPr id="24579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828801" y="1905000"/>
          <a:ext cx="3032125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name="Clip" r:id="rId3" imgW="2143125" imgH="3286125" progId="MS_ClipArt_Gallery.2">
                  <p:embed/>
                </p:oleObj>
              </mc:Choice>
              <mc:Fallback>
                <p:oleObj name="Clip" r:id="rId3" imgW="2143125" imgH="3286125" progId="MS_ClipArt_Gallery.2">
                  <p:embed/>
                  <p:pic>
                    <p:nvPicPr>
                      <p:cNvPr id="24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1" y="1905000"/>
                        <a:ext cx="3032125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3200399" y="0"/>
            <a:ext cx="8728841" cy="1752600"/>
          </a:xfrm>
          <a:prstGeom prst="wedgeEllipseCallout">
            <a:avLst>
              <a:gd name="adj1" fmla="val -38880"/>
              <a:gd name="adj2" fmla="val 6222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Baøi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hoïc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ñaõ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heát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!..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Caùc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em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veà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nhaø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laøm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caùc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baøi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taäp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ñeà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cöông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VNI-Times" pitchFamily="2" charset="0"/>
              </a:rPr>
              <a:t>từ</a:t>
            </a:r>
            <a:r>
              <a:rPr lang="en-US" altLang="en-US" sz="2400" dirty="0" smtClean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1 </a:t>
            </a:r>
            <a:r>
              <a:rPr lang="en-US" alt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00FF"/>
                </a:solidFill>
                <a:latin typeface="VNI-Times" pitchFamily="2" charset="0"/>
              </a:rPr>
              <a:t>20!!</a:t>
            </a:r>
            <a:endParaRPr lang="en-US" altLang="en-US" sz="2400" dirty="0">
              <a:solidFill>
                <a:srgbClr val="0000FF"/>
              </a:solidFill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Chuùc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caùc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Em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thaønh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VNI-Times" pitchFamily="2" charset="0"/>
              </a:rPr>
              <a:t>coâng</a:t>
            </a:r>
            <a:r>
              <a:rPr lang="en-US" altLang="en-US" sz="2400" dirty="0">
                <a:solidFill>
                  <a:srgbClr val="0000FF"/>
                </a:solidFill>
                <a:latin typeface="VNI-Times" pitchFamily="2" charset="0"/>
              </a:rPr>
              <a:t>..</a:t>
            </a:r>
          </a:p>
        </p:txBody>
      </p:sp>
      <p:graphicFrame>
        <p:nvGraphicFramePr>
          <p:cNvPr id="24581" name="Object 7"/>
          <p:cNvGraphicFramePr>
            <a:graphicFrameLocks noChangeAspect="1"/>
          </p:cNvGraphicFramePr>
          <p:nvPr/>
        </p:nvGraphicFramePr>
        <p:xfrm>
          <a:off x="7315200" y="3027364"/>
          <a:ext cx="169545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8" name="Clip" r:id="rId5" imgW="4083050" imgH="4564063" progId="MS_ClipArt_Gallery.2">
                  <p:embed/>
                </p:oleObj>
              </mc:Choice>
              <mc:Fallback>
                <p:oleObj name="Clip" r:id="rId5" imgW="4083050" imgH="4564063" progId="MS_ClipArt_Gallery.2">
                  <p:embed/>
                  <p:pic>
                    <p:nvPicPr>
                      <p:cNvPr id="2458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3027364"/>
                        <a:ext cx="1695450" cy="189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8"/>
          <p:cNvGraphicFramePr>
            <a:graphicFrameLocks noChangeAspect="1"/>
          </p:cNvGraphicFramePr>
          <p:nvPr/>
        </p:nvGraphicFramePr>
        <p:xfrm>
          <a:off x="7848600" y="4398964"/>
          <a:ext cx="1366838" cy="184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9" name="Clip" r:id="rId7" imgW="2346325" imgH="3176588" progId="MS_ClipArt_Gallery.2">
                  <p:embed/>
                </p:oleObj>
              </mc:Choice>
              <mc:Fallback>
                <p:oleObj name="Clip" r:id="rId7" imgW="2346325" imgH="3176588" progId="MS_ClipArt_Gallery.2">
                  <p:embed/>
                  <p:pic>
                    <p:nvPicPr>
                      <p:cNvPr id="2458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4398964"/>
                        <a:ext cx="1366838" cy="184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Object 9"/>
          <p:cNvGraphicFramePr>
            <a:graphicFrameLocks noChangeAspect="1"/>
          </p:cNvGraphicFramePr>
          <p:nvPr/>
        </p:nvGraphicFramePr>
        <p:xfrm>
          <a:off x="5486401" y="3408363"/>
          <a:ext cx="2632075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" name="Clip" r:id="rId9" imgW="4519613" imgH="3314700" progId="MS_ClipArt_Gallery.2">
                  <p:embed/>
                </p:oleObj>
              </mc:Choice>
              <mc:Fallback>
                <p:oleObj name="Clip" r:id="rId9" imgW="4519613" imgH="3314700" progId="MS_ClipArt_Gallery.2">
                  <p:embed/>
                  <p:pic>
                    <p:nvPicPr>
                      <p:cNvPr id="2458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1" y="3408363"/>
                        <a:ext cx="2632075" cy="193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Object 10"/>
          <p:cNvGraphicFramePr>
            <a:graphicFrameLocks noChangeAspect="1"/>
          </p:cNvGraphicFramePr>
          <p:nvPr/>
        </p:nvGraphicFramePr>
        <p:xfrm>
          <a:off x="8699500" y="2798764"/>
          <a:ext cx="1282700" cy="246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1" name="Clip" r:id="rId11" imgW="405588" imgH="773723" progId="MS_ClipArt_Gallery.2">
                  <p:embed/>
                </p:oleObj>
              </mc:Choice>
              <mc:Fallback>
                <p:oleObj name="Clip" r:id="rId11" imgW="405588" imgH="773723" progId="MS_ClipArt_Gallery.2">
                  <p:embed/>
                  <p:pic>
                    <p:nvPicPr>
                      <p:cNvPr id="2458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500" y="2798764"/>
                        <a:ext cx="1282700" cy="246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747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97744" y="17600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CC4125"/>
                </a:solidFill>
                <a:latin typeface="Arial" panose="020B0604020202020204" pitchFamily="34" charset="0"/>
              </a:rPr>
              <a:t>I.VỊ TRÍ - CẤU TẠO NGUYÊN </a:t>
            </a:r>
            <a:r>
              <a:rPr lang="en-US" sz="2800" b="1" dirty="0" smtClean="0">
                <a:solidFill>
                  <a:srgbClr val="CC4125"/>
                </a:solidFill>
                <a:latin typeface="Arial" panose="020B0604020202020204" pitchFamily="34" charset="0"/>
              </a:rPr>
              <a:t>TỬ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33675" y="1931281"/>
            <a:ext cx="47773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+mj-lt"/>
              <a:buAutoNum type="arabicPeriod"/>
            </a:pPr>
            <a:r>
              <a:rPr lang="en-US" sz="2400" b="1" dirty="0" err="1">
                <a:solidFill>
                  <a:srgbClr val="0000FF"/>
                </a:solidFill>
                <a:latin typeface="Open Sans"/>
              </a:rPr>
              <a:t>Vị</a:t>
            </a:r>
            <a:r>
              <a:rPr lang="en-US" sz="2400" b="1" dirty="0">
                <a:solidFill>
                  <a:srgbClr val="0000FF"/>
                </a:solidFill>
                <a:latin typeface="Open San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Open Sans"/>
              </a:rPr>
              <a:t>trí</a:t>
            </a:r>
            <a:endParaRPr lang="en-US" sz="2400" b="1" dirty="0">
              <a:solidFill>
                <a:srgbClr val="0000FF"/>
              </a:solidFill>
              <a:latin typeface="Open Sans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Open Sans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Beri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Open Sans"/>
              </a:rPr>
              <a:t>(</a:t>
            </a:r>
            <a:r>
              <a:rPr lang="en-US" sz="2400" b="1" baseline="-25000" dirty="0" smtClean="0">
                <a:solidFill>
                  <a:srgbClr val="0000FF"/>
                </a:solidFill>
                <a:latin typeface="Open Sans"/>
              </a:rPr>
              <a:t>11</a:t>
            </a:r>
            <a:r>
              <a:rPr lang="en-US" sz="2400" b="1" dirty="0" smtClean="0">
                <a:solidFill>
                  <a:srgbClr val="0000FF"/>
                </a:solidFill>
                <a:latin typeface="Open Sans"/>
              </a:rPr>
              <a:t>Be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Magiê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Open Sans"/>
              </a:rPr>
              <a:t>(</a:t>
            </a:r>
            <a:r>
              <a:rPr lang="en-US" sz="2400" b="1" baseline="-25000" dirty="0" smtClean="0">
                <a:solidFill>
                  <a:srgbClr val="0000FF"/>
                </a:solidFill>
                <a:latin typeface="Open Sans"/>
              </a:rPr>
              <a:t>12</a:t>
            </a:r>
            <a:r>
              <a:rPr lang="en-US" sz="2400" b="1" dirty="0" smtClean="0">
                <a:solidFill>
                  <a:srgbClr val="0000FF"/>
                </a:solidFill>
                <a:latin typeface="Open Sans"/>
              </a:rPr>
              <a:t>Mg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Canxi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Open Sans"/>
              </a:rPr>
              <a:t>(</a:t>
            </a:r>
            <a:r>
              <a:rPr lang="en-US" sz="2400" b="1" baseline="-25000" dirty="0" smtClean="0">
                <a:solidFill>
                  <a:srgbClr val="0000FF"/>
                </a:solidFill>
                <a:latin typeface="Open Sans"/>
              </a:rPr>
              <a:t>20</a:t>
            </a:r>
            <a:r>
              <a:rPr lang="en-US" sz="2400" b="1" dirty="0" smtClean="0">
                <a:solidFill>
                  <a:srgbClr val="0000FF"/>
                </a:solidFill>
                <a:latin typeface="Open Sans"/>
              </a:rPr>
              <a:t>Ca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Stronti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Open Sans"/>
              </a:rPr>
              <a:t>(</a:t>
            </a:r>
            <a:r>
              <a:rPr lang="en-US" sz="2400" b="1" baseline="-25000" dirty="0" smtClean="0">
                <a:solidFill>
                  <a:srgbClr val="0000FF"/>
                </a:solidFill>
                <a:latin typeface="Open Sans"/>
              </a:rPr>
              <a:t>38</a:t>
            </a:r>
            <a:r>
              <a:rPr lang="en-US" sz="2400" b="1" dirty="0" smtClean="0">
                <a:solidFill>
                  <a:srgbClr val="0000FF"/>
                </a:solidFill>
                <a:latin typeface="Open Sans"/>
              </a:rPr>
              <a:t>Sr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), Bari </a:t>
            </a:r>
            <a:r>
              <a:rPr lang="en-US" sz="2400" dirty="0" smtClean="0">
                <a:solidFill>
                  <a:srgbClr val="000000"/>
                </a:solidFill>
                <a:latin typeface="Open Sans"/>
              </a:rPr>
              <a:t>(</a:t>
            </a:r>
            <a:r>
              <a:rPr lang="en-US" sz="2400" b="1" baseline="-25000" dirty="0" smtClean="0">
                <a:solidFill>
                  <a:srgbClr val="0000FF"/>
                </a:solidFill>
                <a:latin typeface="Open Sans"/>
              </a:rPr>
              <a:t>56</a:t>
            </a:r>
            <a:r>
              <a:rPr lang="en-US" sz="2400" b="1" dirty="0" smtClean="0">
                <a:solidFill>
                  <a:srgbClr val="0000FF"/>
                </a:solidFill>
                <a:latin typeface="Open Sans"/>
              </a:rPr>
              <a:t>Ba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Radi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(Ra) (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tố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phóng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xạ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).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Open Sans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chu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kì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chu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kì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6.</a:t>
            </a:r>
          </a:p>
          <a:p>
            <a:pPr fontAlgn="base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Open Sans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kim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loại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kiềm</a:t>
            </a:r>
            <a:endParaRPr lang="en-US" sz="2400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6" name="Picture 9" descr="bang tuan hoan hoa h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46" y="1173213"/>
            <a:ext cx="7754754" cy="566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998720" y="2092960"/>
            <a:ext cx="467360" cy="31089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9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458720" y="1341120"/>
            <a:ext cx="417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 u="sng" baseline="0"/>
              <a:t>Cấu hình electron</a:t>
            </a:r>
            <a:r>
              <a:rPr lang="en-US" altLang="en-US" sz="3600" i="1" u="sng" baseline="0"/>
              <a:t>: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2992120" y="3322320"/>
            <a:ext cx="4416425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aseline="0" dirty="0">
                <a:sym typeface="Symbol" panose="05050102010706020507" pitchFamily="18" charset="2"/>
              </a:rPr>
              <a:t></a:t>
            </a:r>
            <a:r>
              <a:rPr lang="en-US" altLang="en-US" sz="3000" baseline="0" dirty="0" err="1"/>
              <a:t>Lớp</a:t>
            </a:r>
            <a:r>
              <a:rPr lang="en-US" altLang="en-US" sz="3000" baseline="0" dirty="0"/>
              <a:t> </a:t>
            </a:r>
            <a:r>
              <a:rPr lang="en-US" altLang="en-US" sz="3000" baseline="0" dirty="0" err="1"/>
              <a:t>ngoài</a:t>
            </a:r>
            <a:r>
              <a:rPr lang="en-US" altLang="en-US" sz="3000" baseline="0" dirty="0"/>
              <a:t> </a:t>
            </a:r>
            <a:r>
              <a:rPr lang="en-US" altLang="en-US" sz="3000" baseline="0" dirty="0" err="1"/>
              <a:t>cùng</a:t>
            </a:r>
            <a:r>
              <a:rPr lang="en-US" altLang="en-US" sz="3000" baseline="0" dirty="0"/>
              <a:t> </a:t>
            </a:r>
            <a:r>
              <a:rPr lang="en-US" altLang="en-US" sz="3000" baseline="0" dirty="0" err="1"/>
              <a:t>có</a:t>
            </a:r>
            <a:r>
              <a:rPr lang="en-US" altLang="en-US" sz="3000" baseline="0" dirty="0"/>
              <a:t> </a:t>
            </a:r>
            <a:r>
              <a:rPr lang="en-US" altLang="en-US" sz="3000" baseline="0" dirty="0" smtClean="0"/>
              <a:t>2e</a:t>
            </a:r>
            <a:endParaRPr lang="en-US" altLang="en-US" sz="30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92120" y="2112645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aseline="-25000" dirty="0" smtClean="0"/>
              <a:t>12</a:t>
            </a:r>
            <a:r>
              <a:rPr lang="en-US" altLang="en-US" sz="2800" baseline="0" dirty="0" smtClean="0"/>
              <a:t>Mg: 1s</a:t>
            </a:r>
            <a:r>
              <a:rPr lang="en-US" altLang="en-US" sz="2800" dirty="0" smtClean="0"/>
              <a:t>2</a:t>
            </a:r>
            <a:r>
              <a:rPr lang="en-US" altLang="en-US" sz="2800" baseline="0" dirty="0" smtClean="0"/>
              <a:t>2s</a:t>
            </a:r>
            <a:r>
              <a:rPr lang="en-US" altLang="en-US" sz="2800" dirty="0" smtClean="0"/>
              <a:t>2</a:t>
            </a:r>
            <a:r>
              <a:rPr lang="en-US" altLang="en-US" sz="2800" baseline="0" dirty="0" smtClean="0"/>
              <a:t>2p</a:t>
            </a:r>
            <a:r>
              <a:rPr lang="en-US" altLang="en-US" sz="2800" dirty="0" smtClean="0"/>
              <a:t>6</a:t>
            </a:r>
            <a:r>
              <a:rPr lang="en-US" altLang="en-US" sz="2800" b="1" baseline="0" dirty="0" smtClean="0">
                <a:solidFill>
                  <a:srgbClr val="0000FF"/>
                </a:solidFill>
              </a:rPr>
              <a:t>3s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2</a:t>
            </a:r>
            <a:endParaRPr lang="en-US" altLang="en-US" sz="2800" b="1" baseline="-25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992120" y="2646045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aseline="-25000" dirty="0" smtClean="0"/>
              <a:t>20</a:t>
            </a:r>
            <a:r>
              <a:rPr lang="en-US" altLang="en-US" sz="2800" baseline="0" dirty="0" smtClean="0"/>
              <a:t>Ca: 1s</a:t>
            </a:r>
            <a:r>
              <a:rPr lang="en-US" altLang="en-US" sz="2800" dirty="0" smtClean="0"/>
              <a:t>2</a:t>
            </a:r>
            <a:r>
              <a:rPr lang="en-US" altLang="en-US" sz="2800" baseline="0" dirty="0" smtClean="0"/>
              <a:t>2s</a:t>
            </a:r>
            <a:r>
              <a:rPr lang="en-US" altLang="en-US" sz="2800" dirty="0" smtClean="0"/>
              <a:t>2</a:t>
            </a:r>
            <a:r>
              <a:rPr lang="en-US" altLang="en-US" sz="2800" baseline="0" dirty="0" smtClean="0"/>
              <a:t>2p</a:t>
            </a:r>
            <a:r>
              <a:rPr lang="en-US" altLang="en-US" sz="2800" dirty="0" smtClean="0"/>
              <a:t>6</a:t>
            </a:r>
            <a:r>
              <a:rPr lang="en-US" altLang="en-US" sz="2800" baseline="0" dirty="0" smtClean="0"/>
              <a:t>3s</a:t>
            </a:r>
            <a:r>
              <a:rPr lang="en-US" altLang="en-US" sz="2800" dirty="0" smtClean="0"/>
              <a:t>2</a:t>
            </a:r>
            <a:r>
              <a:rPr lang="en-US" altLang="en-US" sz="2800" baseline="0" dirty="0" smtClean="0"/>
              <a:t>3p</a:t>
            </a:r>
            <a:r>
              <a:rPr lang="en-US" altLang="en-US" sz="2800" dirty="0" smtClean="0"/>
              <a:t>6</a:t>
            </a:r>
            <a:r>
              <a:rPr lang="en-US" altLang="en-US" sz="2800" b="1" baseline="0" dirty="0" smtClean="0">
                <a:solidFill>
                  <a:srgbClr val="0000FF"/>
                </a:solidFill>
              </a:rPr>
              <a:t>4s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2</a:t>
            </a:r>
            <a:endParaRPr lang="en-US" altLang="en-US" sz="2800" b="1" baseline="-25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15920" y="4122420"/>
            <a:ext cx="66833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baseline="0" dirty="0" err="1">
                <a:solidFill>
                  <a:srgbClr val="C00000"/>
                </a:solidFill>
              </a:rPr>
              <a:t>Cấu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 </a:t>
            </a:r>
            <a:r>
              <a:rPr lang="en-US" altLang="en-US" sz="2800" b="1" baseline="0" dirty="0" err="1">
                <a:solidFill>
                  <a:srgbClr val="C00000"/>
                </a:solidFill>
              </a:rPr>
              <a:t>hình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 electron </a:t>
            </a:r>
            <a:r>
              <a:rPr lang="en-US" altLang="en-US" sz="2800" b="1" baseline="0" dirty="0" err="1">
                <a:solidFill>
                  <a:srgbClr val="C00000"/>
                </a:solidFill>
              </a:rPr>
              <a:t>lớp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 </a:t>
            </a:r>
            <a:r>
              <a:rPr lang="en-US" altLang="en-US" sz="2800" b="1" baseline="0" dirty="0" err="1">
                <a:solidFill>
                  <a:srgbClr val="C00000"/>
                </a:solidFill>
              </a:rPr>
              <a:t>ngoài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 </a:t>
            </a:r>
            <a:r>
              <a:rPr lang="en-US" altLang="en-US" sz="2800" b="1" baseline="0" dirty="0" err="1">
                <a:solidFill>
                  <a:srgbClr val="C00000"/>
                </a:solidFill>
              </a:rPr>
              <a:t>cùng</a:t>
            </a:r>
            <a:r>
              <a:rPr lang="en-US" altLang="en-US" sz="2800" b="1" baseline="0" dirty="0">
                <a:solidFill>
                  <a:srgbClr val="C00000"/>
                </a:solidFill>
              </a:rPr>
              <a:t>: </a:t>
            </a:r>
            <a:r>
              <a:rPr lang="en-US" altLang="en-US" sz="2800" b="1" baseline="0" dirty="0" smtClean="0">
                <a:solidFill>
                  <a:srgbClr val="003399"/>
                </a:solidFill>
              </a:rPr>
              <a:t>ns</a:t>
            </a:r>
            <a:r>
              <a:rPr lang="en-US" altLang="en-US" sz="2800" b="1" dirty="0" smtClean="0">
                <a:solidFill>
                  <a:srgbClr val="003399"/>
                </a:solidFill>
              </a:rPr>
              <a:t>2</a:t>
            </a:r>
            <a:endParaRPr lang="en-US" altLang="en-US" sz="2800" b="1" dirty="0">
              <a:solidFill>
                <a:srgbClr val="003399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382394" y="660400"/>
            <a:ext cx="7635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aseline="0" dirty="0">
                <a:solidFill>
                  <a:srgbClr val="0000FF"/>
                </a:solidFill>
              </a:rPr>
              <a:t>2/ </a:t>
            </a:r>
            <a:r>
              <a:rPr lang="en-US" altLang="en-US" sz="4000" u="sng" baseline="0" dirty="0" err="1">
                <a:solidFill>
                  <a:srgbClr val="0000FF"/>
                </a:solidFill>
              </a:rPr>
              <a:t>Cấu</a:t>
            </a:r>
            <a:r>
              <a:rPr lang="en-US" altLang="en-US" sz="4000" u="sng" baseline="0" dirty="0">
                <a:solidFill>
                  <a:srgbClr val="0000FF"/>
                </a:solidFill>
              </a:rPr>
              <a:t> </a:t>
            </a:r>
            <a:r>
              <a:rPr lang="en-US" altLang="en-US" sz="4000" u="sng" baseline="0" dirty="0" err="1">
                <a:solidFill>
                  <a:srgbClr val="0000FF"/>
                </a:solidFill>
              </a:rPr>
              <a:t>tạo</a:t>
            </a:r>
            <a:r>
              <a:rPr lang="en-US" altLang="en-US" sz="4000" u="sng" baseline="0" dirty="0">
                <a:solidFill>
                  <a:srgbClr val="0000FF"/>
                </a:solidFill>
              </a:rPr>
              <a:t> </a:t>
            </a:r>
            <a:r>
              <a:rPr lang="en-US" altLang="en-US" sz="4000" u="sng" baseline="0" dirty="0" err="1">
                <a:solidFill>
                  <a:srgbClr val="0000FF"/>
                </a:solidFill>
              </a:rPr>
              <a:t>nguyên</a:t>
            </a:r>
            <a:r>
              <a:rPr lang="en-US" altLang="en-US" sz="4000" u="sng" baseline="0" dirty="0">
                <a:solidFill>
                  <a:srgbClr val="0000FF"/>
                </a:solidFill>
              </a:rPr>
              <a:t> </a:t>
            </a:r>
            <a:r>
              <a:rPr lang="en-US" altLang="en-US" sz="4000" u="sng" baseline="0" dirty="0" err="1">
                <a:solidFill>
                  <a:srgbClr val="0000FF"/>
                </a:solidFill>
              </a:rPr>
              <a:t>tử</a:t>
            </a:r>
            <a:r>
              <a:rPr lang="en-US" altLang="en-US" sz="4000" u="sng" baseline="0" dirty="0">
                <a:solidFill>
                  <a:srgbClr val="0000FF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377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22871" y="19525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Open Sans"/>
              </a:rPr>
              <a:t>Cấu</a:t>
            </a:r>
            <a:r>
              <a:rPr lang="en-US" sz="2800" b="1" dirty="0">
                <a:solidFill>
                  <a:srgbClr val="0000FF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Open Sans"/>
              </a:rPr>
              <a:t>trúc</a:t>
            </a:r>
            <a:r>
              <a:rPr lang="en-US" sz="2800" b="1" dirty="0">
                <a:solidFill>
                  <a:srgbClr val="0000FF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Open Sans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Open Sans"/>
              </a:rPr>
              <a:t>tinh</a:t>
            </a:r>
            <a:r>
              <a:rPr lang="en-US" sz="2800" b="1" dirty="0">
                <a:solidFill>
                  <a:srgbClr val="0000FF"/>
                </a:solidFill>
                <a:latin typeface="Open Sans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Open Sans"/>
              </a:rPr>
              <a:t>thể</a:t>
            </a:r>
            <a:endParaRPr lang="en-US" sz="2800" dirty="0"/>
          </a:p>
        </p:txBody>
      </p:sp>
      <p:pic>
        <p:nvPicPr>
          <p:cNvPr id="2050" name="Picture 2" descr="https://lh5.googleusercontent.com/EghqZMqi1HXfw5SYMuymIwXnJVXMZhCoA6FZVDYIEzSprXoymT6Me4eeYbdJjM8Hdo_Y65o93Eqb6iFcJJSsst4UnY2tJghoqIi97AzzfOeaj5RoxWtw8U9Ls1cV5UD36d2YF8dfY3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55" y="811731"/>
            <a:ext cx="6329798" cy="425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2855" y="5156140"/>
            <a:ext cx="20293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38761D"/>
                </a:solidFill>
                <a:latin typeface="Open Sans"/>
              </a:rPr>
              <a:t>Lục phương</a:t>
            </a:r>
            <a:endParaRPr lang="vi-VN" sz="2400" dirty="0"/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Open Sans"/>
              </a:rPr>
              <a:t>Be, </a:t>
            </a:r>
            <a:r>
              <a:rPr lang="vi-VN" sz="2400" b="1" dirty="0" smtClean="0">
                <a:solidFill>
                  <a:srgbClr val="FF0000"/>
                </a:solidFill>
                <a:latin typeface="Open Sans"/>
              </a:rPr>
              <a:t>Mg</a:t>
            </a:r>
            <a:endParaRPr lang="vi-VN" sz="2400" dirty="0"/>
          </a:p>
        </p:txBody>
      </p:sp>
      <p:sp>
        <p:nvSpPr>
          <p:cNvPr id="7" name="Rectangle 6"/>
          <p:cNvSpPr/>
          <p:nvPr/>
        </p:nvSpPr>
        <p:spPr>
          <a:xfrm>
            <a:off x="3282214" y="5156140"/>
            <a:ext cx="20293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38761D"/>
                </a:solidFill>
                <a:latin typeface="Open Sans"/>
              </a:rPr>
              <a:t>L</a:t>
            </a:r>
            <a:r>
              <a:rPr lang="en-US" sz="2400" b="1" dirty="0" err="1" smtClean="0">
                <a:solidFill>
                  <a:srgbClr val="38761D"/>
                </a:solidFill>
                <a:latin typeface="Open Sans"/>
              </a:rPr>
              <a:t>ập</a:t>
            </a:r>
            <a:r>
              <a:rPr lang="vi-VN" sz="2400" b="1" dirty="0" smtClean="0">
                <a:solidFill>
                  <a:srgbClr val="38761D"/>
                </a:solidFill>
                <a:latin typeface="Open Sans"/>
              </a:rPr>
              <a:t> phương</a:t>
            </a:r>
            <a:r>
              <a:rPr lang="en-US" sz="2400" b="1" dirty="0" smtClean="0">
                <a:solidFill>
                  <a:srgbClr val="38761D"/>
                </a:solidFill>
                <a:latin typeface="Open Sans"/>
              </a:rPr>
              <a:t> </a:t>
            </a:r>
            <a:r>
              <a:rPr lang="en-US" sz="2400" b="1" dirty="0" err="1" smtClean="0">
                <a:solidFill>
                  <a:srgbClr val="38761D"/>
                </a:solidFill>
                <a:latin typeface="Open Sans"/>
              </a:rPr>
              <a:t>tâm</a:t>
            </a:r>
            <a:r>
              <a:rPr lang="en-US" sz="2400" b="1" dirty="0" smtClean="0">
                <a:solidFill>
                  <a:srgbClr val="38761D"/>
                </a:solidFill>
                <a:latin typeface="Open Sans"/>
              </a:rPr>
              <a:t> </a:t>
            </a:r>
            <a:r>
              <a:rPr lang="en-US" sz="2400" b="1" dirty="0" err="1" smtClean="0">
                <a:solidFill>
                  <a:srgbClr val="38761D"/>
                </a:solidFill>
                <a:latin typeface="Open Sans"/>
              </a:rPr>
              <a:t>diện</a:t>
            </a:r>
            <a:endParaRPr lang="vi-VN" sz="2400" dirty="0"/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Open Sans"/>
              </a:rPr>
              <a:t>Ca, </a:t>
            </a:r>
            <a:r>
              <a:rPr lang="en-US" sz="2400" b="1" dirty="0" err="1" smtClean="0">
                <a:solidFill>
                  <a:srgbClr val="FF0000"/>
                </a:solidFill>
                <a:latin typeface="Open Sans"/>
              </a:rPr>
              <a:t>Sr</a:t>
            </a:r>
            <a:endParaRPr lang="vi-VN" sz="2400" dirty="0"/>
          </a:p>
        </p:txBody>
      </p:sp>
      <p:sp>
        <p:nvSpPr>
          <p:cNvPr id="9" name="Rectangle 8"/>
          <p:cNvSpPr/>
          <p:nvPr/>
        </p:nvSpPr>
        <p:spPr>
          <a:xfrm>
            <a:off x="5311573" y="5249392"/>
            <a:ext cx="20293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38761D"/>
                </a:solidFill>
                <a:latin typeface="Open Sans"/>
              </a:rPr>
              <a:t>L</a:t>
            </a:r>
            <a:r>
              <a:rPr lang="en-US" sz="2400" b="1" dirty="0" err="1" smtClean="0">
                <a:solidFill>
                  <a:srgbClr val="38761D"/>
                </a:solidFill>
                <a:latin typeface="Open Sans"/>
              </a:rPr>
              <a:t>ập</a:t>
            </a:r>
            <a:r>
              <a:rPr lang="vi-VN" sz="2400" b="1" dirty="0" smtClean="0">
                <a:solidFill>
                  <a:srgbClr val="38761D"/>
                </a:solidFill>
                <a:latin typeface="Open Sans"/>
              </a:rPr>
              <a:t> phương</a:t>
            </a:r>
            <a:r>
              <a:rPr lang="en-US" sz="2400" b="1" dirty="0" smtClean="0">
                <a:solidFill>
                  <a:srgbClr val="38761D"/>
                </a:solidFill>
                <a:latin typeface="Open Sans"/>
              </a:rPr>
              <a:t> </a:t>
            </a:r>
            <a:r>
              <a:rPr lang="en-US" sz="2400" b="1" dirty="0" err="1" smtClean="0">
                <a:solidFill>
                  <a:srgbClr val="38761D"/>
                </a:solidFill>
                <a:latin typeface="Open Sans"/>
              </a:rPr>
              <a:t>tâm</a:t>
            </a:r>
            <a:r>
              <a:rPr lang="en-US" sz="2400" b="1" dirty="0" smtClean="0">
                <a:solidFill>
                  <a:srgbClr val="38761D"/>
                </a:solidFill>
                <a:latin typeface="Open Sans"/>
              </a:rPr>
              <a:t> </a:t>
            </a:r>
            <a:r>
              <a:rPr lang="en-US" sz="2400" b="1" dirty="0" err="1" smtClean="0">
                <a:solidFill>
                  <a:srgbClr val="38761D"/>
                </a:solidFill>
                <a:latin typeface="Open Sans"/>
              </a:rPr>
              <a:t>khối</a:t>
            </a:r>
            <a:endParaRPr lang="vi-VN" sz="2400" dirty="0"/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Open Sans"/>
              </a:rPr>
              <a:t>Ba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99602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05237" y="7975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 Sans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Open Sans"/>
              </a:rPr>
              <a:t>lý</a:t>
            </a:r>
            <a:endParaRPr lang="en-US" sz="2800" dirty="0"/>
          </a:p>
        </p:txBody>
      </p:sp>
      <p:pic>
        <p:nvPicPr>
          <p:cNvPr id="5" name="CUT0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7854" y="1183908"/>
            <a:ext cx="8566917" cy="47356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03547" y="603323"/>
            <a:ext cx="5214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05237" y="7975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 Sans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Open Sans"/>
              </a:rPr>
              <a:t>lý</a:t>
            </a:r>
            <a:endParaRPr lang="en-US" sz="2800" dirty="0"/>
          </a:p>
        </p:txBody>
      </p:sp>
      <p:pic>
        <p:nvPicPr>
          <p:cNvPr id="10" name="CUT000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541" y="966437"/>
            <a:ext cx="9317254" cy="5078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5678" y="504772"/>
            <a:ext cx="5214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12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05237" y="7975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 Sans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Open Sans"/>
              </a:rPr>
              <a:t>lý</a:t>
            </a:r>
            <a:endParaRPr lang="en-US" sz="2800" dirty="0"/>
          </a:p>
        </p:txBody>
      </p:sp>
      <p:pic>
        <p:nvPicPr>
          <p:cNvPr id="11" name="CUT000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7913" y="1251283"/>
            <a:ext cx="9865894" cy="5053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3547" y="603323"/>
            <a:ext cx="5214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4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Hwq2oB7mBuUCv1RyE5oyENnxi5PgL-MqreD2gFP9ot0uy5PIj665DgZH5KLU4QKLjg0AoWLo6uYXM1qqiCU_m5D83tDX2pt9y0HD6ekvPVj6jhet03vxAfNLgOcIN294-LGZ6gLHYX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979" y="0"/>
            <a:ext cx="5342021" cy="46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4.googleusercontent.com/NrdztT37Klw3Shtr-GPv8rfqGoZ608-K6-bUkWP3ACHf5scMBW0MaUTJCRVHMEDL50FoYlPC7tudD8A5zw6Q1_ckdTa_dJIODUFlG7c75gk9Gr9J-rkMxckeEVcKx57gog4IjFfyB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420" y="4687114"/>
            <a:ext cx="5367580" cy="217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05237" y="7975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 Sans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 Sans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Open Sans"/>
              </a:rPr>
              <a:t>lý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47048" y="174339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1" dirty="0">
                <a:solidFill>
                  <a:srgbClr val="000000"/>
                </a:solidFill>
                <a:latin typeface="Open Sans"/>
              </a:rPr>
              <a:t>Do </a:t>
            </a:r>
            <a:r>
              <a:rPr lang="en-US" sz="2000" b="1" i="1" dirty="0" err="1">
                <a:solidFill>
                  <a:srgbClr val="000000"/>
                </a:solidFill>
                <a:latin typeface="Open Sans"/>
              </a:rPr>
              <a:t>c</a:t>
            </a:r>
            <a:r>
              <a:rPr lang="en-US" sz="2000" b="1" i="1" dirty="0" err="1">
                <a:solidFill>
                  <a:srgbClr val="0000FF"/>
                </a:solidFill>
                <a:latin typeface="Open Sans"/>
              </a:rPr>
              <a:t>ó</a:t>
            </a:r>
            <a:r>
              <a:rPr lang="en-US" sz="2000" b="1" i="1" dirty="0">
                <a:solidFill>
                  <a:srgbClr val="00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Open Sans"/>
              </a:rPr>
              <a:t>cấu</a:t>
            </a:r>
            <a:r>
              <a:rPr lang="en-US" sz="2000" b="1" i="1" dirty="0">
                <a:solidFill>
                  <a:srgbClr val="00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Open Sans"/>
              </a:rPr>
              <a:t>trúc</a:t>
            </a:r>
            <a:r>
              <a:rPr lang="en-US" sz="2000" b="1" i="1" dirty="0">
                <a:solidFill>
                  <a:srgbClr val="00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Open Sans"/>
              </a:rPr>
              <a:t>mạng</a:t>
            </a:r>
            <a:r>
              <a:rPr lang="en-US" sz="2000" b="1" i="1" dirty="0">
                <a:solidFill>
                  <a:srgbClr val="00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Open Sans"/>
              </a:rPr>
              <a:t>tinh</a:t>
            </a:r>
            <a:r>
              <a:rPr lang="en-US" sz="2000" b="1" i="1" dirty="0">
                <a:solidFill>
                  <a:srgbClr val="00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Open Sans"/>
              </a:rPr>
              <a:t>thể</a:t>
            </a:r>
            <a:r>
              <a:rPr lang="en-US" sz="2000" b="1" i="1" dirty="0">
                <a:solidFill>
                  <a:srgbClr val="00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Open Sans"/>
              </a:rPr>
              <a:t>không</a:t>
            </a:r>
            <a:r>
              <a:rPr lang="en-US" sz="2000" b="1" i="1" dirty="0">
                <a:solidFill>
                  <a:srgbClr val="00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Open Sans"/>
              </a:rPr>
              <a:t>giống</a:t>
            </a:r>
            <a:r>
              <a:rPr lang="en-US" sz="2000" b="1" i="1" dirty="0">
                <a:solidFill>
                  <a:srgbClr val="00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Open Sans"/>
              </a:rPr>
              <a:t>nhau</a:t>
            </a:r>
            <a:r>
              <a:rPr lang="en-US" sz="20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9900FF"/>
                </a:solidFill>
                <a:latin typeface="Open Sans"/>
              </a:rPr>
              <a:t>nhiệt</a:t>
            </a:r>
            <a:r>
              <a:rPr lang="en-US" sz="2000" b="1" i="1" dirty="0">
                <a:solidFill>
                  <a:srgbClr val="99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9900FF"/>
                </a:solidFill>
                <a:latin typeface="Open Sans"/>
              </a:rPr>
              <a:t>độ</a:t>
            </a:r>
            <a:r>
              <a:rPr lang="en-US" sz="2000" b="1" i="1" dirty="0">
                <a:solidFill>
                  <a:srgbClr val="99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9900FF"/>
                </a:solidFill>
                <a:latin typeface="Open Sans"/>
              </a:rPr>
              <a:t>sôi</a:t>
            </a:r>
            <a:r>
              <a:rPr lang="en-US" sz="2000" b="1" i="1" dirty="0">
                <a:solidFill>
                  <a:srgbClr val="9900FF"/>
                </a:solidFill>
                <a:latin typeface="Open Sans"/>
              </a:rPr>
              <a:t>, </a:t>
            </a:r>
            <a:r>
              <a:rPr lang="en-US" sz="2000" b="1" i="1" dirty="0" err="1">
                <a:solidFill>
                  <a:srgbClr val="9900FF"/>
                </a:solidFill>
                <a:latin typeface="Open Sans"/>
              </a:rPr>
              <a:t>nhiệt</a:t>
            </a:r>
            <a:r>
              <a:rPr lang="en-US" sz="2000" b="1" i="1" dirty="0">
                <a:solidFill>
                  <a:srgbClr val="99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9900FF"/>
                </a:solidFill>
                <a:latin typeface="Open Sans"/>
              </a:rPr>
              <a:t>độ</a:t>
            </a:r>
            <a:r>
              <a:rPr lang="en-US" sz="2000" b="1" i="1" dirty="0">
                <a:solidFill>
                  <a:srgbClr val="99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9900FF"/>
                </a:solidFill>
                <a:latin typeface="Open Sans"/>
              </a:rPr>
              <a:t>nóng</a:t>
            </a:r>
            <a:r>
              <a:rPr lang="en-US" sz="2000" b="1" i="1" dirty="0">
                <a:solidFill>
                  <a:srgbClr val="99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9900FF"/>
                </a:solidFill>
                <a:latin typeface="Open Sans"/>
              </a:rPr>
              <a:t>chảy</a:t>
            </a:r>
            <a:r>
              <a:rPr lang="en-US" sz="2000" b="1" i="1" dirty="0">
                <a:solidFill>
                  <a:srgbClr val="9900FF"/>
                </a:solidFill>
                <a:latin typeface="Open Sans"/>
              </a:rPr>
              <a:t>, </a:t>
            </a:r>
            <a:r>
              <a:rPr lang="en-US" sz="2000" b="1" i="1" dirty="0" err="1">
                <a:solidFill>
                  <a:srgbClr val="9900FF"/>
                </a:solidFill>
                <a:latin typeface="Open Sans"/>
              </a:rPr>
              <a:t>độ</a:t>
            </a:r>
            <a:r>
              <a:rPr lang="en-US" sz="2000" b="1" i="1" dirty="0">
                <a:solidFill>
                  <a:srgbClr val="99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9900FF"/>
                </a:solidFill>
                <a:latin typeface="Open Sans"/>
              </a:rPr>
              <a:t>cứng</a:t>
            </a:r>
            <a:r>
              <a:rPr lang="en-US" sz="2000" b="1" i="1" dirty="0">
                <a:solidFill>
                  <a:srgbClr val="99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9900FF"/>
                </a:solidFill>
                <a:latin typeface="Open Sans"/>
              </a:rPr>
              <a:t>biến</a:t>
            </a:r>
            <a:r>
              <a:rPr lang="en-US" sz="2000" b="1" i="1" dirty="0">
                <a:solidFill>
                  <a:srgbClr val="99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9900FF"/>
                </a:solidFill>
                <a:latin typeface="Open Sans"/>
              </a:rPr>
              <a:t>đổi</a:t>
            </a:r>
            <a:r>
              <a:rPr lang="en-US" sz="2000" b="1" i="1" dirty="0">
                <a:solidFill>
                  <a:srgbClr val="99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9900FF"/>
                </a:solidFill>
                <a:latin typeface="Open Sans"/>
              </a:rPr>
              <a:t>không</a:t>
            </a:r>
            <a:r>
              <a:rPr lang="en-US" sz="2000" b="1" i="1" dirty="0">
                <a:solidFill>
                  <a:srgbClr val="9900FF"/>
                </a:solidFill>
                <a:latin typeface="Open Sans"/>
              </a:rPr>
              <a:t> </a:t>
            </a:r>
            <a:r>
              <a:rPr lang="en-US" sz="2000" b="1" i="1" dirty="0" err="1">
                <a:solidFill>
                  <a:srgbClr val="9900FF"/>
                </a:solidFill>
                <a:latin typeface="Open Sans"/>
              </a:rPr>
              <a:t>đều</a:t>
            </a:r>
            <a:r>
              <a:rPr lang="en-US" sz="2000" b="1" i="1" dirty="0">
                <a:solidFill>
                  <a:srgbClr val="9900FF"/>
                </a:solidFill>
                <a:latin typeface="Open Sans"/>
              </a:rPr>
              <a:t>. </a:t>
            </a:r>
            <a:endParaRPr lang="en-US" sz="2000" b="1" i="1" dirty="0"/>
          </a:p>
        </p:txBody>
      </p:sp>
      <p:sp>
        <p:nvSpPr>
          <p:cNvPr id="6" name="Rectangle 5"/>
          <p:cNvSpPr/>
          <p:nvPr/>
        </p:nvSpPr>
        <p:spPr>
          <a:xfrm>
            <a:off x="333676" y="285022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9900FF"/>
                </a:solidFill>
                <a:latin typeface="Open Sans"/>
              </a:rPr>
              <a:t>Nhiệt độ nóng chảy, nhiệt độ sôi</a:t>
            </a:r>
            <a:r>
              <a:rPr lang="vi-VN" sz="2400" dirty="0">
                <a:solidFill>
                  <a:srgbClr val="000000"/>
                </a:solidFill>
                <a:latin typeface="Open Sans"/>
              </a:rPr>
              <a:t> cao hơn các nguyên tố nhóm IA cùng chu kì.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9900FF"/>
                </a:solidFill>
                <a:latin typeface="Open Sans"/>
              </a:rPr>
              <a:t>Độ cứng</a:t>
            </a:r>
            <a:r>
              <a:rPr lang="vi-VN" sz="2400" dirty="0">
                <a:solidFill>
                  <a:srgbClr val="000000"/>
                </a:solidFill>
                <a:latin typeface="Open Sans"/>
              </a:rPr>
              <a:t> cao hơn các nguyên tố nhóm IA cùng chu kì nhưng mềm hơn Al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9900FF"/>
                </a:solidFill>
                <a:latin typeface="Open Sans"/>
              </a:rPr>
              <a:t>Khối lượng riêng</a:t>
            </a:r>
            <a:r>
              <a:rPr lang="vi-VN" sz="2400" dirty="0">
                <a:solidFill>
                  <a:srgbClr val="000000"/>
                </a:solidFill>
                <a:latin typeface="Open Sans"/>
              </a:rPr>
              <a:t> nhỏ nhưng cao hơn các nguyên tố nhóm IA cùng chu kì và nhẹ hơn Al (trừ Ba). </a:t>
            </a:r>
          </a:p>
        </p:txBody>
      </p:sp>
    </p:spTree>
    <p:extLst>
      <p:ext uri="{BB962C8B-B14F-4D97-AF65-F5344CB8AC3E}">
        <p14:creationId xmlns:p14="http://schemas.microsoft.com/office/powerpoint/2010/main" val="248884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1536&quot;&gt;&lt;/object&gt;&lt;object type=&quot;2&quot; unique_id=&quot;11537&quot;&gt;&lt;object type=&quot;3&quot; unique_id=&quot;11538&quot;&gt;&lt;property id=&quot;20148&quot; value=&quot;5&quot;/&gt;&lt;property id=&quot;20300&quot; value=&quot;Slide 1&quot;/&gt;&lt;property id=&quot;20307&quot; value=&quot;256&quot;/&gt;&lt;/object&gt;&lt;object type=&quot;3&quot; unique_id=&quot;11539&quot;&gt;&lt;property id=&quot;20148&quot; value=&quot;5&quot;/&gt;&lt;property id=&quot;20300&quot; value=&quot;Slide 2&quot;/&gt;&lt;property id=&quot;20307&quot; value=&quot;257&quot;/&gt;&lt;/object&gt;&lt;object type=&quot;3&quot; unique_id=&quot;11540&quot;&gt;&lt;property id=&quot;20148&quot; value=&quot;5&quot;/&gt;&lt;property id=&quot;20300&quot; value=&quot;Slide 3&quot;/&gt;&lt;property id=&quot;20307&quot; value=&quot;258&quot;/&gt;&lt;/object&gt;&lt;object type=&quot;3&quot; unique_id=&quot;11541&quot;&gt;&lt;property id=&quot;20148&quot; value=&quot;5&quot;/&gt;&lt;property id=&quot;20300&quot; value=&quot;Slide 5&quot;/&gt;&lt;property id=&quot;20307&quot; value=&quot;259&quot;/&gt;&lt;/object&gt;&lt;object type=&quot;3&quot; unique_id=&quot;11542&quot;&gt;&lt;property id=&quot;20148&quot; value=&quot;5&quot;/&gt;&lt;property id=&quot;20300&quot; value=&quot;Slide 9&quot;/&gt;&lt;property id=&quot;20307&quot; value=&quot;260&quot;/&gt;&lt;/object&gt;&lt;object type=&quot;3&quot; unique_id=&quot;11543&quot;&gt;&lt;property id=&quot;20148&quot; value=&quot;5&quot;/&gt;&lt;property id=&quot;20300&quot; value=&quot;Slide 10&quot;/&gt;&lt;property id=&quot;20307&quot; value=&quot;261&quot;/&gt;&lt;/object&gt;&lt;object type=&quot;3&quot; unique_id=&quot;11653&quot;&gt;&lt;property id=&quot;20148&quot; value=&quot;5&quot;/&gt;&lt;property id=&quot;20300&quot; value=&quot;Slide 4&quot;/&gt;&lt;property id=&quot;20307&quot; value=&quot;262&quot;/&gt;&lt;/object&gt;&lt;object type=&quot;3&quot; unique_id=&quot;11732&quot;&gt;&lt;property id=&quot;20148&quot; value=&quot;5&quot;/&gt;&lt;property id=&quot;20300&quot; value=&quot;Slide 13&quot;/&gt;&lt;property id=&quot;20307&quot; value=&quot;264&quot;/&gt;&lt;/object&gt;&lt;object type=&quot;3&quot; unique_id=&quot;11821&quot;&gt;&lt;property id=&quot;20148&quot; value=&quot;5&quot;/&gt;&lt;property id=&quot;20300&quot; value=&quot;Slide 14&quot;/&gt;&lt;property id=&quot;20307&quot; value=&quot;265&quot;/&gt;&lt;/object&gt;&lt;object type=&quot;3&quot; unique_id=&quot;11822&quot;&gt;&lt;property id=&quot;20148&quot; value=&quot;5&quot;/&gt;&lt;property id=&quot;20300&quot; value=&quot;Slide 15&quot;/&gt;&lt;property id=&quot;20307&quot; value=&quot;266&quot;/&gt;&lt;/object&gt;&lt;object type=&quot;3&quot; unique_id=&quot;11823&quot;&gt;&lt;property id=&quot;20148&quot; value=&quot;5&quot;/&gt;&lt;property id=&quot;20300&quot; value=&quot;Slide 16&quot;/&gt;&lt;property id=&quot;20307&quot; value=&quot;268&quot;/&gt;&lt;/object&gt;&lt;object type=&quot;3&quot; unique_id=&quot;11824&quot;&gt;&lt;property id=&quot;20148&quot; value=&quot;5&quot;/&gt;&lt;property id=&quot;20300&quot; value=&quot;Slide 18&quot;/&gt;&lt;property id=&quot;20307&quot; value=&quot;267&quot;/&gt;&lt;/object&gt;&lt;object type=&quot;3&quot; unique_id=&quot;11994&quot;&gt;&lt;property id=&quot;20148&quot; value=&quot;5&quot;/&gt;&lt;property id=&quot;20300&quot; value=&quot;Slide 17&quot;/&gt;&lt;property id=&quot;20307&quot; value=&quot;269&quot;/&gt;&lt;/object&gt;&lt;object type=&quot;3&quot; unique_id=&quot;11995&quot;&gt;&lt;property id=&quot;20148&quot; value=&quot;5&quot;/&gt;&lt;property id=&quot;20300&quot; value=&quot;Slide 20&quot;/&gt;&lt;property id=&quot;20307&quot; value=&quot;270&quot;/&gt;&lt;/object&gt;&lt;object type=&quot;3&quot; unique_id=&quot;12258&quot;&gt;&lt;property id=&quot;20148&quot; value=&quot;5&quot;/&gt;&lt;property id=&quot;20300&quot; value=&quot;Slide 6&quot;/&gt;&lt;property id=&quot;20307&quot; value=&quot;271&quot;/&gt;&lt;/object&gt;&lt;object type=&quot;3&quot; unique_id=&quot;12259&quot;&gt;&lt;property id=&quot;20148&quot; value=&quot;5&quot;/&gt;&lt;property id=&quot;20300&quot; value=&quot;Slide 7&quot;/&gt;&lt;property id=&quot;20307&quot; value=&quot;273&quot;/&gt;&lt;/object&gt;&lt;object type=&quot;3&quot; unique_id=&quot;12260&quot;&gt;&lt;property id=&quot;20148&quot; value=&quot;5&quot;/&gt;&lt;property id=&quot;20300&quot; value=&quot;Slide 8&quot;/&gt;&lt;property id=&quot;20307&quot; value=&quot;274&quot;/&gt;&lt;/object&gt;&lt;object type=&quot;3&quot; unique_id=&quot;12261&quot;&gt;&lt;property id=&quot;20148&quot; value=&quot;5&quot;/&gt;&lt;property id=&quot;20300&quot; value=&quot;Slide 11&quot;/&gt;&lt;property id=&quot;20307&quot; value=&quot;275&quot;/&gt;&lt;/object&gt;&lt;object type=&quot;3&quot; unique_id=&quot;12262&quot;&gt;&lt;property id=&quot;20148&quot; value=&quot;5&quot;/&gt;&lt;property id=&quot;20300&quot; value=&quot;Slide 12&quot;/&gt;&lt;property id=&quot;20307&quot; value=&quot;276&quot;/&gt;&lt;/object&gt;&lt;object type=&quot;3&quot; unique_id=&quot;12263&quot;&gt;&lt;property id=&quot;20148&quot; value=&quot;5&quot;/&gt;&lt;property id=&quot;20300&quot; value=&quot;Slide 19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295</TotalTime>
  <Words>495</Words>
  <Application>Microsoft Office PowerPoint</Application>
  <PresentationFormat>Custom</PresentationFormat>
  <Paragraphs>111</Paragraphs>
  <Slides>20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Droplet</vt:lpstr>
      <vt:lpstr>Equation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30</cp:revision>
  <dcterms:created xsi:type="dcterms:W3CDTF">2020-02-18T00:26:11Z</dcterms:created>
  <dcterms:modified xsi:type="dcterms:W3CDTF">2020-03-20T09:24:53Z</dcterms:modified>
</cp:coreProperties>
</file>